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Codec Pro" charset="1" panose="00000500000000000000"/>
      <p:regular r:id="rId18"/>
    </p:embeddedFont>
    <p:embeddedFont>
      <p:font typeface="Codec Pro Bold" charset="1" panose="00000600000000000000"/>
      <p:regular r:id="rId19"/>
    </p:embeddedFont>
    <p:embeddedFont>
      <p:font typeface="Montserrat Italics" charset="1" panose="00000500000000000000"/>
      <p:regular r:id="rId20"/>
    </p:embeddedFont>
    <p:embeddedFont>
      <p:font typeface="Montserrat Bold" charset="1" panose="00000800000000000000"/>
      <p:regular r:id="rId21"/>
    </p:embeddedFont>
    <p:embeddedFont>
      <p:font typeface="Montserrat" charset="1" panose="00000500000000000000"/>
      <p:regular r:id="rId22"/>
    </p:embeddedFont>
    <p:embeddedFont>
      <p:font typeface="Open Sauce" charset="1" panose="00000500000000000000"/>
      <p:regular r:id="rId23"/>
    </p:embeddedFont>
    <p:embeddedFont>
      <p:font typeface="Roca One Bold" charset="1" panose="000008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jpeg" Type="http://schemas.openxmlformats.org/officeDocument/2006/relationships/image"/><Relationship Id="rId3" Target="../media/image68.png" Type="http://schemas.openxmlformats.org/officeDocument/2006/relationships/image"/><Relationship Id="rId4" Target="../media/image69.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7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8.pn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4.png" Type="http://schemas.openxmlformats.org/officeDocument/2006/relationships/image"/><Relationship Id="rId14" Target="../media/image35.svg" Type="http://schemas.openxmlformats.org/officeDocument/2006/relationships/image"/><Relationship Id="rId15" Target="../media/image36.png" Type="http://schemas.openxmlformats.org/officeDocument/2006/relationships/image"/><Relationship Id="rId16" Target="../media/image37.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8.pn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11" Target="../media/image54.png" Type="http://schemas.openxmlformats.org/officeDocument/2006/relationships/image"/><Relationship Id="rId12" Target="../media/image55.svg" Type="http://schemas.openxmlformats.org/officeDocument/2006/relationships/image"/><Relationship Id="rId13" Target="../media/image56.png" Type="http://schemas.openxmlformats.org/officeDocument/2006/relationships/image"/><Relationship Id="rId14" Target="../media/image57.svg" Type="http://schemas.openxmlformats.org/officeDocument/2006/relationships/image"/><Relationship Id="rId15" Target="../media/image58.png" Type="http://schemas.openxmlformats.org/officeDocument/2006/relationships/image"/><Relationship Id="rId16" Target="../media/image59.svg" Type="http://schemas.openxmlformats.org/officeDocument/2006/relationships/image"/><Relationship Id="rId17" Target="../media/image60.png" Type="http://schemas.openxmlformats.org/officeDocument/2006/relationships/image"/><Relationship Id="rId18" Target="../media/image61.svg" Type="http://schemas.openxmlformats.org/officeDocument/2006/relationships/image"/><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8.pn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5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8.pn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22" r="0" b="-9222"/>
            </a:stretch>
          </a:blipFill>
        </p:spPr>
      </p:sp>
      <p:grpSp>
        <p:nvGrpSpPr>
          <p:cNvPr name="Group 3" id="3"/>
          <p:cNvGrpSpPr/>
          <p:nvPr/>
        </p:nvGrpSpPr>
        <p:grpSpPr>
          <a:xfrm rot="0">
            <a:off x="1192605" y="2981226"/>
            <a:ext cx="48457" cy="3761225"/>
            <a:chOff x="0" y="0"/>
            <a:chExt cx="11566" cy="897752"/>
          </a:xfrm>
        </p:grpSpPr>
        <p:sp>
          <p:nvSpPr>
            <p:cNvPr name="Freeform 4" id="4"/>
            <p:cNvSpPr/>
            <p:nvPr/>
          </p:nvSpPr>
          <p:spPr>
            <a:xfrm flipH="false" flipV="false" rot="0">
              <a:off x="0" y="0"/>
              <a:ext cx="11566" cy="897752"/>
            </a:xfrm>
            <a:custGeom>
              <a:avLst/>
              <a:gdLst/>
              <a:ahLst/>
              <a:cxnLst/>
              <a:rect r="r" b="b" t="t" l="l"/>
              <a:pathLst>
                <a:path h="897752" w="11566">
                  <a:moveTo>
                    <a:pt x="0" y="0"/>
                  </a:moveTo>
                  <a:lnTo>
                    <a:pt x="11566" y="0"/>
                  </a:lnTo>
                  <a:lnTo>
                    <a:pt x="11566" y="897752"/>
                  </a:lnTo>
                  <a:lnTo>
                    <a:pt x="0" y="897752"/>
                  </a:lnTo>
                  <a:close/>
                </a:path>
              </a:pathLst>
            </a:custGeom>
            <a:solidFill>
              <a:srgbClr val="FFFFFF"/>
            </a:solidFill>
          </p:spPr>
        </p:sp>
        <p:sp>
          <p:nvSpPr>
            <p:cNvPr name="TextBox 5" id="5"/>
            <p:cNvSpPr txBox="true"/>
            <p:nvPr/>
          </p:nvSpPr>
          <p:spPr>
            <a:xfrm>
              <a:off x="0" y="-19050"/>
              <a:ext cx="11566" cy="916802"/>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1540899" y="2884827"/>
            <a:ext cx="15718401" cy="3857625"/>
          </a:xfrm>
          <a:prstGeom prst="rect">
            <a:avLst/>
          </a:prstGeom>
        </p:spPr>
        <p:txBody>
          <a:bodyPr anchor="t" rtlCol="false" tIns="0" lIns="0" bIns="0" rIns="0">
            <a:spAutoFit/>
          </a:bodyPr>
          <a:lstStyle/>
          <a:p>
            <a:pPr algn="l">
              <a:lnSpc>
                <a:spcPts val="9561"/>
              </a:lnSpc>
            </a:pPr>
            <a:r>
              <a:rPr lang="en-US" sz="7967">
                <a:solidFill>
                  <a:srgbClr val="BFBFBF"/>
                </a:solidFill>
                <a:latin typeface="Codec Pro"/>
                <a:ea typeface="Codec Pro"/>
                <a:cs typeface="Codec Pro"/>
                <a:sym typeface="Codec Pro"/>
              </a:rPr>
              <a:t>Sistema de Gestión y Adopción para Tiendas de Mascotas:</a:t>
            </a:r>
          </a:p>
          <a:p>
            <a:pPr algn="l">
              <a:lnSpc>
                <a:spcPts val="10401"/>
              </a:lnSpc>
            </a:pPr>
            <a:r>
              <a:rPr lang="en-US" sz="8667" b="true">
                <a:solidFill>
                  <a:srgbClr val="FFFFFF"/>
                </a:solidFill>
                <a:latin typeface="Codec Pro Bold"/>
                <a:ea typeface="Codec Pro Bold"/>
                <a:cs typeface="Codec Pro Bold"/>
                <a:sym typeface="Codec Pro Bold"/>
              </a:rPr>
              <a:t>PetStorePOS</a:t>
            </a:r>
          </a:p>
        </p:txBody>
      </p:sp>
      <p:sp>
        <p:nvSpPr>
          <p:cNvPr name="Freeform 7" id="7"/>
          <p:cNvSpPr/>
          <p:nvPr/>
        </p:nvSpPr>
        <p:spPr>
          <a:xfrm flipH="false" flipV="false" rot="0">
            <a:off x="11390906" y="6134546"/>
            <a:ext cx="9856051" cy="8730429"/>
          </a:xfrm>
          <a:custGeom>
            <a:avLst/>
            <a:gdLst/>
            <a:ahLst/>
            <a:cxnLst/>
            <a:rect r="r" b="b" t="t" l="l"/>
            <a:pathLst>
              <a:path h="8730429" w="9856051">
                <a:moveTo>
                  <a:pt x="0" y="0"/>
                </a:moveTo>
                <a:lnTo>
                  <a:pt x="9856051" y="0"/>
                </a:lnTo>
                <a:lnTo>
                  <a:pt x="9856051" y="8730429"/>
                </a:lnTo>
                <a:lnTo>
                  <a:pt x="0" y="8730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219488" y="-4493967"/>
            <a:ext cx="8438976" cy="7475193"/>
          </a:xfrm>
          <a:custGeom>
            <a:avLst/>
            <a:gdLst/>
            <a:ahLst/>
            <a:cxnLst/>
            <a:rect r="r" b="b" t="t" l="l"/>
            <a:pathLst>
              <a:path h="7475193" w="8438976">
                <a:moveTo>
                  <a:pt x="0" y="0"/>
                </a:moveTo>
                <a:lnTo>
                  <a:pt x="8438976" y="0"/>
                </a:lnTo>
                <a:lnTo>
                  <a:pt x="8438976" y="7475193"/>
                </a:lnTo>
                <a:lnTo>
                  <a:pt x="0" y="74751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996467" y="1459504"/>
            <a:ext cx="1088863" cy="1088863"/>
          </a:xfrm>
          <a:custGeom>
            <a:avLst/>
            <a:gdLst/>
            <a:ahLst/>
            <a:cxnLst/>
            <a:rect r="r" b="b" t="t" l="l"/>
            <a:pathLst>
              <a:path h="1088863" w="1088863">
                <a:moveTo>
                  <a:pt x="0" y="0"/>
                </a:moveTo>
                <a:lnTo>
                  <a:pt x="1088863" y="0"/>
                </a:lnTo>
                <a:lnTo>
                  <a:pt x="1088863" y="1088863"/>
                </a:lnTo>
                <a:lnTo>
                  <a:pt x="0" y="10888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3619163" y="179523"/>
            <a:ext cx="4465346" cy="998743"/>
          </a:xfrm>
          <a:custGeom>
            <a:avLst/>
            <a:gdLst/>
            <a:ahLst/>
            <a:cxnLst/>
            <a:rect r="r" b="b" t="t" l="l"/>
            <a:pathLst>
              <a:path h="998743" w="4465346">
                <a:moveTo>
                  <a:pt x="0" y="0"/>
                </a:moveTo>
                <a:lnTo>
                  <a:pt x="4465347" y="0"/>
                </a:lnTo>
                <a:lnTo>
                  <a:pt x="4465347" y="998743"/>
                </a:lnTo>
                <a:lnTo>
                  <a:pt x="0" y="998743"/>
                </a:lnTo>
                <a:lnTo>
                  <a:pt x="0" y="0"/>
                </a:lnTo>
                <a:close/>
              </a:path>
            </a:pathLst>
          </a:custGeom>
          <a:blipFill>
            <a:blip r:embed="rId7"/>
            <a:stretch>
              <a:fillRect l="0" t="0" r="0" b="0"/>
            </a:stretch>
          </a:blipFill>
        </p:spPr>
      </p:sp>
      <p:sp>
        <p:nvSpPr>
          <p:cNvPr name="TextBox 11" id="11"/>
          <p:cNvSpPr txBox="true"/>
          <p:nvPr/>
        </p:nvSpPr>
        <p:spPr>
          <a:xfrm rot="0">
            <a:off x="2280583" y="1506781"/>
            <a:ext cx="2832688" cy="937245"/>
          </a:xfrm>
          <a:prstGeom prst="rect">
            <a:avLst/>
          </a:prstGeom>
        </p:spPr>
        <p:txBody>
          <a:bodyPr anchor="t" rtlCol="false" tIns="0" lIns="0" bIns="0" rIns="0">
            <a:spAutoFit/>
          </a:bodyPr>
          <a:lstStyle/>
          <a:p>
            <a:pPr algn="l">
              <a:lnSpc>
                <a:spcPts val="3811"/>
              </a:lnSpc>
            </a:pPr>
            <a:r>
              <a:rPr lang="en-US" sz="2722" i="true" spc="136">
                <a:solidFill>
                  <a:srgbClr val="FFFFFF"/>
                </a:solidFill>
                <a:latin typeface="Montserrat Italics"/>
                <a:ea typeface="Montserrat Italics"/>
                <a:cs typeface="Montserrat Italics"/>
                <a:sym typeface="Montserrat Italics"/>
              </a:rPr>
              <a:t>PROYECTO APT</a:t>
            </a:r>
          </a:p>
        </p:txBody>
      </p:sp>
      <p:sp>
        <p:nvSpPr>
          <p:cNvPr name="TextBox 12" id="12"/>
          <p:cNvSpPr txBox="true"/>
          <p:nvPr/>
        </p:nvSpPr>
        <p:spPr>
          <a:xfrm rot="0">
            <a:off x="1540899" y="7200503"/>
            <a:ext cx="3406414" cy="2400300"/>
          </a:xfrm>
          <a:prstGeom prst="rect">
            <a:avLst/>
          </a:prstGeom>
        </p:spPr>
        <p:txBody>
          <a:bodyPr anchor="t" rtlCol="false" tIns="0" lIns="0" bIns="0" rIns="0">
            <a:spAutoFit/>
          </a:bodyPr>
          <a:lstStyle/>
          <a:p>
            <a:pPr algn="just">
              <a:lnSpc>
                <a:spcPts val="2750"/>
              </a:lnSpc>
            </a:pPr>
            <a:r>
              <a:rPr lang="en-US" sz="2292" b="true">
                <a:solidFill>
                  <a:srgbClr val="F2F2F2"/>
                </a:solidFill>
                <a:latin typeface="Montserrat Bold"/>
                <a:ea typeface="Montserrat Bold"/>
                <a:cs typeface="Montserrat Bold"/>
                <a:sym typeface="Montserrat Bold"/>
              </a:rPr>
              <a:t>Integrantes</a:t>
            </a:r>
            <a:r>
              <a:rPr lang="en-US" sz="2292">
                <a:solidFill>
                  <a:srgbClr val="F2F2F2"/>
                </a:solidFill>
                <a:latin typeface="Montserrat"/>
                <a:ea typeface="Montserrat"/>
                <a:cs typeface="Montserrat"/>
                <a:sym typeface="Montserrat"/>
              </a:rPr>
              <a:t>:</a:t>
            </a:r>
          </a:p>
          <a:p>
            <a:pPr algn="just" marL="494862" indent="-247431" lvl="1">
              <a:lnSpc>
                <a:spcPts val="2750"/>
              </a:lnSpc>
              <a:buFont typeface="Arial"/>
              <a:buChar char="•"/>
            </a:pPr>
            <a:r>
              <a:rPr lang="en-US" sz="2292">
                <a:solidFill>
                  <a:srgbClr val="BFBFBF"/>
                </a:solidFill>
                <a:latin typeface="Montserrat"/>
                <a:ea typeface="Montserrat"/>
                <a:cs typeface="Montserrat"/>
                <a:sym typeface="Montserrat"/>
              </a:rPr>
              <a:t>Fabián Valenzuela</a:t>
            </a:r>
          </a:p>
          <a:p>
            <a:pPr algn="just" marL="494862" indent="-247431" lvl="1">
              <a:lnSpc>
                <a:spcPts val="2750"/>
              </a:lnSpc>
              <a:buFont typeface="Arial"/>
              <a:buChar char="•"/>
            </a:pPr>
            <a:r>
              <a:rPr lang="en-US" sz="2292">
                <a:solidFill>
                  <a:srgbClr val="BFBFBF"/>
                </a:solidFill>
                <a:latin typeface="Montserrat"/>
                <a:ea typeface="Montserrat"/>
                <a:cs typeface="Montserrat"/>
                <a:sym typeface="Montserrat"/>
              </a:rPr>
              <a:t>Martín Mondaca</a:t>
            </a:r>
          </a:p>
          <a:p>
            <a:pPr algn="just" marL="494862" indent="-247431" lvl="1">
              <a:lnSpc>
                <a:spcPts val="2750"/>
              </a:lnSpc>
              <a:buFont typeface="Arial"/>
              <a:buChar char="•"/>
            </a:pPr>
            <a:r>
              <a:rPr lang="en-US" sz="2292">
                <a:solidFill>
                  <a:srgbClr val="BFBFBF"/>
                </a:solidFill>
                <a:latin typeface="Montserrat"/>
                <a:ea typeface="Montserrat"/>
                <a:cs typeface="Montserrat"/>
                <a:sym typeface="Montserrat"/>
              </a:rPr>
              <a:t>Diego Silva</a:t>
            </a:r>
          </a:p>
          <a:p>
            <a:pPr algn="just">
              <a:lnSpc>
                <a:spcPts val="2750"/>
              </a:lnSpc>
            </a:pPr>
          </a:p>
          <a:p>
            <a:pPr algn="just">
              <a:lnSpc>
                <a:spcPts val="2750"/>
              </a:lnSpc>
            </a:pPr>
            <a:r>
              <a:rPr lang="en-US" sz="2292" b="true">
                <a:solidFill>
                  <a:srgbClr val="F2F2F2"/>
                </a:solidFill>
                <a:latin typeface="Montserrat Bold"/>
                <a:ea typeface="Montserrat Bold"/>
                <a:cs typeface="Montserrat Bold"/>
                <a:sym typeface="Montserrat Bold"/>
              </a:rPr>
              <a:t>Docente</a:t>
            </a:r>
            <a:r>
              <a:rPr lang="en-US" sz="2292">
                <a:solidFill>
                  <a:srgbClr val="F2F2F2"/>
                </a:solidFill>
                <a:latin typeface="Montserrat"/>
                <a:ea typeface="Montserrat"/>
                <a:cs typeface="Montserrat"/>
                <a:sym typeface="Montserrat"/>
              </a:rPr>
              <a:t>:</a:t>
            </a:r>
          </a:p>
          <a:p>
            <a:pPr algn="just" marL="494862" indent="-247431" lvl="1">
              <a:lnSpc>
                <a:spcPts val="2750"/>
              </a:lnSpc>
              <a:buFont typeface="Arial"/>
              <a:buChar char="•"/>
            </a:pPr>
            <a:r>
              <a:rPr lang="en-US" sz="2292">
                <a:solidFill>
                  <a:srgbClr val="BFBFBF"/>
                </a:solidFill>
                <a:latin typeface="Montserrat"/>
                <a:ea typeface="Montserrat"/>
                <a:cs typeface="Montserrat"/>
                <a:sym typeface="Montserrat"/>
              </a:rPr>
              <a:t>Ceferino Sotelo</a:t>
            </a:r>
          </a:p>
        </p:txBody>
      </p:sp>
      <p:sp>
        <p:nvSpPr>
          <p:cNvPr name="TextBox 13" id="13"/>
          <p:cNvSpPr txBox="true"/>
          <p:nvPr/>
        </p:nvSpPr>
        <p:spPr>
          <a:xfrm rot="0">
            <a:off x="5368251" y="7200503"/>
            <a:ext cx="3406414" cy="685800"/>
          </a:xfrm>
          <a:prstGeom prst="rect">
            <a:avLst/>
          </a:prstGeom>
        </p:spPr>
        <p:txBody>
          <a:bodyPr anchor="t" rtlCol="false" tIns="0" lIns="0" bIns="0" rIns="0">
            <a:spAutoFit/>
          </a:bodyPr>
          <a:lstStyle/>
          <a:p>
            <a:pPr algn="just">
              <a:lnSpc>
                <a:spcPts val="2750"/>
              </a:lnSpc>
            </a:pPr>
            <a:r>
              <a:rPr lang="en-US" sz="2292" b="true">
                <a:solidFill>
                  <a:srgbClr val="F2F2F2"/>
                </a:solidFill>
                <a:latin typeface="Montserrat Bold"/>
                <a:ea typeface="Montserrat Bold"/>
                <a:cs typeface="Montserrat Bold"/>
                <a:sym typeface="Montserrat Bold"/>
              </a:rPr>
              <a:t>Sección</a:t>
            </a:r>
            <a:r>
              <a:rPr lang="en-US" sz="2292">
                <a:solidFill>
                  <a:srgbClr val="F2F2F2"/>
                </a:solidFill>
                <a:latin typeface="Montserrat"/>
                <a:ea typeface="Montserrat"/>
                <a:cs typeface="Montserrat"/>
                <a:sym typeface="Montserrat"/>
              </a:rPr>
              <a:t>:</a:t>
            </a:r>
          </a:p>
          <a:p>
            <a:pPr algn="just" marL="494862" indent="-247431" lvl="1">
              <a:lnSpc>
                <a:spcPts val="2750"/>
              </a:lnSpc>
              <a:buFont typeface="Arial"/>
              <a:buChar char="•"/>
            </a:pPr>
            <a:r>
              <a:rPr lang="en-US" sz="2292">
                <a:solidFill>
                  <a:srgbClr val="F2F2F2"/>
                </a:solidFill>
                <a:latin typeface="Montserrat"/>
                <a:ea typeface="Montserrat"/>
                <a:cs typeface="Montserrat"/>
                <a:sym typeface="Montserrat"/>
              </a:rPr>
              <a:t>004D</a:t>
            </a:r>
          </a:p>
        </p:txBody>
      </p:sp>
      <p:sp>
        <p:nvSpPr>
          <p:cNvPr name="TextBox 14" id="14"/>
          <p:cNvSpPr txBox="true"/>
          <p:nvPr/>
        </p:nvSpPr>
        <p:spPr>
          <a:xfrm rot="0">
            <a:off x="7620013" y="7200503"/>
            <a:ext cx="4742762" cy="342900"/>
          </a:xfrm>
          <a:prstGeom prst="rect">
            <a:avLst/>
          </a:prstGeom>
        </p:spPr>
        <p:txBody>
          <a:bodyPr anchor="t" rtlCol="false" tIns="0" lIns="0" bIns="0" rIns="0">
            <a:spAutoFit/>
          </a:bodyPr>
          <a:lstStyle/>
          <a:p>
            <a:pPr algn="just">
              <a:lnSpc>
                <a:spcPts val="2750"/>
              </a:lnSpc>
            </a:pPr>
            <a:r>
              <a:rPr lang="en-US" b="true" sz="2292">
                <a:solidFill>
                  <a:srgbClr val="F2F2F2"/>
                </a:solidFill>
                <a:latin typeface="Montserrat Bold"/>
                <a:ea typeface="Montserrat Bold"/>
                <a:cs typeface="Montserrat Bold"/>
                <a:sym typeface="Montserrat Bold"/>
              </a:rPr>
              <a:t>Fecha</a:t>
            </a:r>
            <a:r>
              <a:rPr lang="en-US" sz="2292">
                <a:solidFill>
                  <a:srgbClr val="F2F2F2"/>
                </a:solidFill>
                <a:latin typeface="Montserrat"/>
                <a:ea typeface="Montserrat"/>
                <a:cs typeface="Montserrat"/>
                <a:sym typeface="Montserrat"/>
              </a:rPr>
              <a:t>: 2 de septiembre de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162066" y="0"/>
            <a:ext cx="15103764" cy="10287000"/>
            <a:chOff x="0" y="0"/>
            <a:chExt cx="5475623" cy="3729384"/>
          </a:xfrm>
        </p:grpSpPr>
        <p:sp>
          <p:nvSpPr>
            <p:cNvPr name="Freeform 3" id="3"/>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56C1CA"/>
            </a:solidFill>
          </p:spPr>
        </p:sp>
        <p:sp>
          <p:nvSpPr>
            <p:cNvPr name="Freeform 4" id="4"/>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2"/>
              <a:stretch>
                <a:fillRect l="0" t="-5058" r="0" b="-5058"/>
              </a:stretch>
            </a:blipFill>
          </p:spPr>
        </p:sp>
      </p:grpSp>
      <p:sp>
        <p:nvSpPr>
          <p:cNvPr name="Freeform 5" id="5"/>
          <p:cNvSpPr/>
          <p:nvPr/>
        </p:nvSpPr>
        <p:spPr>
          <a:xfrm flipH="false" flipV="false" rot="0">
            <a:off x="0" y="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429482" y="1223262"/>
            <a:ext cx="9445610" cy="668519"/>
          </a:xfrm>
          <a:prstGeom prst="rect">
            <a:avLst/>
          </a:prstGeom>
        </p:spPr>
        <p:txBody>
          <a:bodyPr anchor="t" rtlCol="false" tIns="0" lIns="0" bIns="0" rIns="0">
            <a:spAutoFit/>
          </a:bodyPr>
          <a:lstStyle/>
          <a:p>
            <a:pPr algn="l" marL="0" indent="0" lvl="0">
              <a:lnSpc>
                <a:spcPts val="5502"/>
              </a:lnSpc>
              <a:spcBef>
                <a:spcPct val="0"/>
              </a:spcBef>
            </a:pPr>
            <a:r>
              <a:rPr lang="en-US" b="true" sz="3930">
                <a:solidFill>
                  <a:srgbClr val="000000"/>
                </a:solidFill>
                <a:latin typeface="Montserrat Bold"/>
                <a:ea typeface="Montserrat Bold"/>
                <a:cs typeface="Montserrat Bold"/>
                <a:sym typeface="Montserrat Bold"/>
              </a:rPr>
              <a:t>Plan de Trabajo</a:t>
            </a:r>
          </a:p>
        </p:txBody>
      </p:sp>
      <p:sp>
        <p:nvSpPr>
          <p:cNvPr name="TextBox 7" id="7"/>
          <p:cNvSpPr txBox="true"/>
          <p:nvPr/>
        </p:nvSpPr>
        <p:spPr>
          <a:xfrm rot="0">
            <a:off x="1429482" y="2633532"/>
            <a:ext cx="8257088" cy="6038850"/>
          </a:xfrm>
          <a:prstGeom prst="rect">
            <a:avLst/>
          </a:prstGeom>
        </p:spPr>
        <p:txBody>
          <a:bodyPr anchor="t" rtlCol="false" tIns="0" lIns="0" bIns="0" rIns="0">
            <a:spAutoFit/>
          </a:bodyPr>
          <a:lstStyle/>
          <a:p>
            <a:pPr algn="l" marL="539749" indent="-269875" lvl="1">
              <a:lnSpc>
                <a:spcPts val="3749"/>
              </a:lnSpc>
              <a:buFont typeface="Arial"/>
              <a:buChar char="•"/>
            </a:pPr>
            <a:r>
              <a:rPr lang="en-US" sz="2499" spc="27">
                <a:solidFill>
                  <a:srgbClr val="000000"/>
                </a:solidFill>
                <a:latin typeface="Montserrat"/>
                <a:ea typeface="Montserrat"/>
                <a:cs typeface="Montserrat"/>
                <a:sym typeface="Montserrat"/>
              </a:rPr>
              <a:t>Diseño de Base de Datos</a:t>
            </a:r>
          </a:p>
          <a:p>
            <a:pPr algn="l">
              <a:lnSpc>
                <a:spcPts val="3749"/>
              </a:lnSpc>
            </a:pPr>
          </a:p>
          <a:p>
            <a:pPr algn="l" marL="539749" indent="-269875" lvl="1">
              <a:lnSpc>
                <a:spcPts val="3749"/>
              </a:lnSpc>
              <a:buFont typeface="Arial"/>
              <a:buChar char="•"/>
            </a:pPr>
            <a:r>
              <a:rPr lang="en-US" sz="2499" spc="27">
                <a:solidFill>
                  <a:srgbClr val="000000"/>
                </a:solidFill>
                <a:latin typeface="Montserrat"/>
                <a:ea typeface="Montserrat"/>
                <a:cs typeface="Montserrat"/>
                <a:sym typeface="Montserrat"/>
              </a:rPr>
              <a:t>CRUD backend.</a:t>
            </a:r>
          </a:p>
          <a:p>
            <a:pPr algn="l">
              <a:lnSpc>
                <a:spcPts val="3749"/>
              </a:lnSpc>
            </a:pPr>
          </a:p>
          <a:p>
            <a:pPr algn="l" marL="539749" indent="-269875" lvl="1">
              <a:lnSpc>
                <a:spcPts val="3749"/>
              </a:lnSpc>
              <a:buFont typeface="Arial"/>
              <a:buChar char="•"/>
            </a:pPr>
            <a:r>
              <a:rPr lang="en-US" sz="2499" spc="27">
                <a:solidFill>
                  <a:srgbClr val="000000"/>
                </a:solidFill>
                <a:latin typeface="Montserrat"/>
                <a:ea typeface="Montserrat"/>
                <a:cs typeface="Montserrat"/>
                <a:sym typeface="Montserrat"/>
              </a:rPr>
              <a:t>Interfaces frontend.</a:t>
            </a:r>
          </a:p>
          <a:p>
            <a:pPr algn="l">
              <a:lnSpc>
                <a:spcPts val="3749"/>
              </a:lnSpc>
            </a:pPr>
          </a:p>
          <a:p>
            <a:pPr algn="l" marL="539749" indent="-269875" lvl="1">
              <a:lnSpc>
                <a:spcPts val="3749"/>
              </a:lnSpc>
              <a:buFont typeface="Arial"/>
              <a:buChar char="•"/>
            </a:pPr>
            <a:r>
              <a:rPr lang="en-US" sz="2499" spc="27">
                <a:solidFill>
                  <a:srgbClr val="000000"/>
                </a:solidFill>
                <a:latin typeface="Montserrat"/>
                <a:ea typeface="Montserrat"/>
                <a:cs typeface="Montserrat"/>
                <a:sym typeface="Montserrat"/>
              </a:rPr>
              <a:t>Integración.</a:t>
            </a:r>
          </a:p>
          <a:p>
            <a:pPr algn="l">
              <a:lnSpc>
                <a:spcPts val="3749"/>
              </a:lnSpc>
            </a:pPr>
          </a:p>
          <a:p>
            <a:pPr algn="l" marL="539749" indent="-269875" lvl="1">
              <a:lnSpc>
                <a:spcPts val="3749"/>
              </a:lnSpc>
              <a:buFont typeface="Arial"/>
              <a:buChar char="•"/>
            </a:pPr>
            <a:r>
              <a:rPr lang="en-US" sz="2499" spc="27">
                <a:solidFill>
                  <a:srgbClr val="000000"/>
                </a:solidFill>
                <a:latin typeface="Montserrat"/>
                <a:ea typeface="Montserrat"/>
                <a:cs typeface="Montserrat"/>
                <a:sym typeface="Montserrat"/>
              </a:rPr>
              <a:t>Reportes.</a:t>
            </a:r>
          </a:p>
          <a:p>
            <a:pPr algn="l">
              <a:lnSpc>
                <a:spcPts val="3749"/>
              </a:lnSpc>
            </a:pPr>
          </a:p>
          <a:p>
            <a:pPr algn="l" marL="539749" indent="-269875" lvl="1">
              <a:lnSpc>
                <a:spcPts val="3749"/>
              </a:lnSpc>
              <a:buFont typeface="Arial"/>
              <a:buChar char="•"/>
            </a:pPr>
            <a:r>
              <a:rPr lang="en-US" sz="2499" spc="27">
                <a:solidFill>
                  <a:srgbClr val="000000"/>
                </a:solidFill>
                <a:latin typeface="Montserrat"/>
                <a:ea typeface="Montserrat"/>
                <a:cs typeface="Montserrat"/>
                <a:sym typeface="Montserrat"/>
              </a:rPr>
              <a:t>Pruebas.</a:t>
            </a:r>
          </a:p>
          <a:p>
            <a:pPr algn="l">
              <a:lnSpc>
                <a:spcPts val="3749"/>
              </a:lnSpc>
            </a:pPr>
          </a:p>
          <a:p>
            <a:pPr algn="l" marL="539749" indent="-269875" lvl="1">
              <a:lnSpc>
                <a:spcPts val="3749"/>
              </a:lnSpc>
              <a:buFont typeface="Arial"/>
              <a:buChar char="•"/>
            </a:pPr>
            <a:r>
              <a:rPr lang="en-US" sz="2499" spc="27">
                <a:solidFill>
                  <a:srgbClr val="000000"/>
                </a:solidFill>
                <a:latin typeface="Montserrat"/>
                <a:ea typeface="Montserrat"/>
                <a:cs typeface="Montserrat"/>
                <a:sym typeface="Montserrat"/>
              </a:rPr>
              <a:t>Documentación.</a:t>
            </a:r>
          </a:p>
        </p:txBody>
      </p:sp>
      <p:sp>
        <p:nvSpPr>
          <p:cNvPr name="Freeform 8" id="8"/>
          <p:cNvSpPr/>
          <p:nvPr/>
        </p:nvSpPr>
        <p:spPr>
          <a:xfrm flipH="false" flipV="false" rot="0">
            <a:off x="5999076" y="920043"/>
            <a:ext cx="1304480" cy="1351156"/>
          </a:xfrm>
          <a:custGeom>
            <a:avLst/>
            <a:gdLst/>
            <a:ahLst/>
            <a:cxnLst/>
            <a:rect r="r" b="b" t="t" l="l"/>
            <a:pathLst>
              <a:path h="1351156" w="1304480">
                <a:moveTo>
                  <a:pt x="0" y="0"/>
                </a:moveTo>
                <a:lnTo>
                  <a:pt x="1304480" y="0"/>
                </a:lnTo>
                <a:lnTo>
                  <a:pt x="1304480" y="1351157"/>
                </a:lnTo>
                <a:lnTo>
                  <a:pt x="0" y="13511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1527921" y="-532330"/>
            <a:ext cx="8321306" cy="1831792"/>
            <a:chOff x="0" y="0"/>
            <a:chExt cx="2191620" cy="482447"/>
          </a:xfrm>
        </p:grpSpPr>
        <p:sp>
          <p:nvSpPr>
            <p:cNvPr name="Freeform 10" id="10"/>
            <p:cNvSpPr/>
            <p:nvPr/>
          </p:nvSpPr>
          <p:spPr>
            <a:xfrm flipH="false" flipV="false" rot="0">
              <a:off x="0" y="0"/>
              <a:ext cx="2191620" cy="482447"/>
            </a:xfrm>
            <a:custGeom>
              <a:avLst/>
              <a:gdLst/>
              <a:ahLst/>
              <a:cxnLst/>
              <a:rect r="r" b="b" t="t" l="l"/>
              <a:pathLst>
                <a:path h="482447" w="2191620">
                  <a:moveTo>
                    <a:pt x="0" y="0"/>
                  </a:moveTo>
                  <a:lnTo>
                    <a:pt x="2191620" y="0"/>
                  </a:lnTo>
                  <a:lnTo>
                    <a:pt x="2191620" y="482447"/>
                  </a:lnTo>
                  <a:lnTo>
                    <a:pt x="0" y="482447"/>
                  </a:lnTo>
                  <a:close/>
                </a:path>
              </a:pathLst>
            </a:custGeom>
            <a:solidFill>
              <a:srgbClr val="000000"/>
            </a:solidFill>
          </p:spPr>
        </p:sp>
        <p:sp>
          <p:nvSpPr>
            <p:cNvPr name="TextBox 11" id="11"/>
            <p:cNvSpPr txBox="true"/>
            <p:nvPr/>
          </p:nvSpPr>
          <p:spPr>
            <a:xfrm>
              <a:off x="0" y="-19050"/>
              <a:ext cx="2191620" cy="501497"/>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01</a:t>
              </a:r>
            </a:p>
          </p:txBody>
        </p:sp>
      </p:grpSp>
      <p:sp>
        <p:nvSpPr>
          <p:cNvPr name="Freeform 12" id="12"/>
          <p:cNvSpPr/>
          <p:nvPr/>
        </p:nvSpPr>
        <p:spPr>
          <a:xfrm flipH="false" flipV="false" rot="0">
            <a:off x="14742986" y="228248"/>
            <a:ext cx="3118711" cy="697547"/>
          </a:xfrm>
          <a:custGeom>
            <a:avLst/>
            <a:gdLst/>
            <a:ahLst/>
            <a:cxnLst/>
            <a:rect r="r" b="b" t="t" l="l"/>
            <a:pathLst>
              <a:path h="697547" w="3118711">
                <a:moveTo>
                  <a:pt x="0" y="0"/>
                </a:moveTo>
                <a:lnTo>
                  <a:pt x="3118711" y="0"/>
                </a:lnTo>
                <a:lnTo>
                  <a:pt x="3118711" y="697547"/>
                </a:lnTo>
                <a:lnTo>
                  <a:pt x="0" y="697547"/>
                </a:lnTo>
                <a:lnTo>
                  <a:pt x="0" y="0"/>
                </a:lnTo>
                <a:close/>
              </a:path>
            </a:pathLst>
          </a:custGeom>
          <a:blipFill>
            <a:blip r:embed="rId7"/>
            <a:stretch>
              <a:fillRect l="0" t="0" r="0" b="0"/>
            </a:stretch>
          </a:blipFill>
        </p:spPr>
      </p:sp>
      <p:sp>
        <p:nvSpPr>
          <p:cNvPr name="TextBox 13" id="13"/>
          <p:cNvSpPr txBox="true"/>
          <p:nvPr/>
        </p:nvSpPr>
        <p:spPr>
          <a:xfrm rot="0">
            <a:off x="17259300" y="9288846"/>
            <a:ext cx="1028700" cy="974966"/>
          </a:xfrm>
          <a:prstGeom prst="rect">
            <a:avLst/>
          </a:prstGeom>
        </p:spPr>
        <p:txBody>
          <a:bodyPr anchor="t" rtlCol="false" tIns="0" lIns="0" bIns="0" rIns="0">
            <a:spAutoFit/>
          </a:bodyPr>
          <a:lstStyle/>
          <a:p>
            <a:pPr algn="ctr">
              <a:lnSpc>
                <a:spcPts val="6943"/>
              </a:lnSpc>
            </a:pPr>
            <a:r>
              <a:rPr lang="en-US" sz="5786">
                <a:solidFill>
                  <a:srgbClr val="F2F2F2"/>
                </a:solidFill>
                <a:latin typeface="Codec Pro"/>
                <a:ea typeface="Codec Pro"/>
                <a:cs typeface="Codec Pro"/>
                <a:sym typeface="Codec Pro"/>
              </a:rPr>
              <a:t>08</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5706671" y="839976"/>
            <a:ext cx="926524" cy="950724"/>
          </a:xfrm>
          <a:custGeom>
            <a:avLst/>
            <a:gdLst/>
            <a:ahLst/>
            <a:cxnLst/>
            <a:rect r="r" b="b" t="t" l="l"/>
            <a:pathLst>
              <a:path h="950724" w="926524">
                <a:moveTo>
                  <a:pt x="0" y="0"/>
                </a:moveTo>
                <a:lnTo>
                  <a:pt x="926524" y="0"/>
                </a:lnTo>
                <a:lnTo>
                  <a:pt x="926524" y="950724"/>
                </a:lnTo>
                <a:lnTo>
                  <a:pt x="0" y="950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54643" y="6140907"/>
            <a:ext cx="5440505" cy="544050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solidFill>
          </p:spPr>
        </p:sp>
        <p:sp>
          <p:nvSpPr>
            <p:cNvPr name="TextBox 5" id="5"/>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5400000">
            <a:off x="6182968" y="2778468"/>
            <a:ext cx="900454" cy="640141"/>
          </a:xfrm>
          <a:custGeom>
            <a:avLst/>
            <a:gdLst/>
            <a:ahLst/>
            <a:cxnLst/>
            <a:rect r="r" b="b" t="t" l="l"/>
            <a:pathLst>
              <a:path h="640141" w="900454">
                <a:moveTo>
                  <a:pt x="0" y="0"/>
                </a:moveTo>
                <a:lnTo>
                  <a:pt x="900454" y="0"/>
                </a:lnTo>
                <a:lnTo>
                  <a:pt x="900454" y="640141"/>
                </a:lnTo>
                <a:lnTo>
                  <a:pt x="0" y="640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6182968" y="4536172"/>
            <a:ext cx="900454" cy="640141"/>
          </a:xfrm>
          <a:custGeom>
            <a:avLst/>
            <a:gdLst/>
            <a:ahLst/>
            <a:cxnLst/>
            <a:rect r="r" b="b" t="t" l="l"/>
            <a:pathLst>
              <a:path h="640141" w="900454">
                <a:moveTo>
                  <a:pt x="0" y="0"/>
                </a:moveTo>
                <a:lnTo>
                  <a:pt x="900454" y="0"/>
                </a:lnTo>
                <a:lnTo>
                  <a:pt x="900454" y="640140"/>
                </a:lnTo>
                <a:lnTo>
                  <a:pt x="0" y="6401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400000">
            <a:off x="6182968" y="6126425"/>
            <a:ext cx="900454" cy="640141"/>
          </a:xfrm>
          <a:custGeom>
            <a:avLst/>
            <a:gdLst/>
            <a:ahLst/>
            <a:cxnLst/>
            <a:rect r="r" b="b" t="t" l="l"/>
            <a:pathLst>
              <a:path h="640141" w="900454">
                <a:moveTo>
                  <a:pt x="0" y="0"/>
                </a:moveTo>
                <a:lnTo>
                  <a:pt x="900454" y="0"/>
                </a:lnTo>
                <a:lnTo>
                  <a:pt x="900454" y="640141"/>
                </a:lnTo>
                <a:lnTo>
                  <a:pt x="0" y="640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400000">
            <a:off x="6182968" y="8090862"/>
            <a:ext cx="900454" cy="640141"/>
          </a:xfrm>
          <a:custGeom>
            <a:avLst/>
            <a:gdLst/>
            <a:ahLst/>
            <a:cxnLst/>
            <a:rect r="r" b="b" t="t" l="l"/>
            <a:pathLst>
              <a:path h="640141" w="900454">
                <a:moveTo>
                  <a:pt x="0" y="0"/>
                </a:moveTo>
                <a:lnTo>
                  <a:pt x="900454" y="0"/>
                </a:lnTo>
                <a:lnTo>
                  <a:pt x="900454" y="640141"/>
                </a:lnTo>
                <a:lnTo>
                  <a:pt x="0" y="640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862076" y="1996022"/>
            <a:ext cx="12161439" cy="7388074"/>
          </a:xfrm>
          <a:custGeom>
            <a:avLst/>
            <a:gdLst/>
            <a:ahLst/>
            <a:cxnLst/>
            <a:rect r="r" b="b" t="t" l="l"/>
            <a:pathLst>
              <a:path h="7388074" w="12161439">
                <a:moveTo>
                  <a:pt x="0" y="0"/>
                </a:moveTo>
                <a:lnTo>
                  <a:pt x="12161438" y="0"/>
                </a:lnTo>
                <a:lnTo>
                  <a:pt x="12161438" y="7388074"/>
                </a:lnTo>
                <a:lnTo>
                  <a:pt x="0" y="7388074"/>
                </a:lnTo>
                <a:lnTo>
                  <a:pt x="0" y="0"/>
                </a:lnTo>
                <a:close/>
              </a:path>
            </a:pathLst>
          </a:custGeom>
          <a:blipFill>
            <a:blip r:embed="rId6"/>
            <a:stretch>
              <a:fillRect l="0" t="0" r="0" b="0"/>
            </a:stretch>
          </a:blipFill>
        </p:spPr>
      </p:sp>
      <p:sp>
        <p:nvSpPr>
          <p:cNvPr name="TextBox 11" id="11"/>
          <p:cNvSpPr txBox="true"/>
          <p:nvPr/>
        </p:nvSpPr>
        <p:spPr>
          <a:xfrm rot="0">
            <a:off x="1028700" y="942975"/>
            <a:ext cx="4677971" cy="847725"/>
          </a:xfrm>
          <a:prstGeom prst="rect">
            <a:avLst/>
          </a:prstGeom>
        </p:spPr>
        <p:txBody>
          <a:bodyPr anchor="t" rtlCol="false" tIns="0" lIns="0" bIns="0" rIns="0">
            <a:spAutoFit/>
          </a:bodyPr>
          <a:lstStyle/>
          <a:p>
            <a:pPr algn="l" marL="0" indent="0" lvl="1">
              <a:lnSpc>
                <a:spcPts val="6000"/>
              </a:lnSpc>
              <a:spcBef>
                <a:spcPct val="0"/>
              </a:spcBef>
            </a:pPr>
            <a:r>
              <a:rPr lang="en-US" sz="5000">
                <a:solidFill>
                  <a:srgbClr val="1A1A1A"/>
                </a:solidFill>
                <a:latin typeface="Codec Pro"/>
                <a:ea typeface="Codec Pro"/>
                <a:cs typeface="Codec Pro"/>
                <a:sym typeface="Codec Pro"/>
              </a:rPr>
              <a:t>CARTA GANTT</a:t>
            </a:r>
          </a:p>
        </p:txBody>
      </p:sp>
      <p:sp>
        <p:nvSpPr>
          <p:cNvPr name="TextBox 12" id="12"/>
          <p:cNvSpPr txBox="true"/>
          <p:nvPr/>
        </p:nvSpPr>
        <p:spPr>
          <a:xfrm rot="0">
            <a:off x="1028700" y="1957922"/>
            <a:ext cx="4677971" cy="1831340"/>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Open Sauce"/>
                <a:ea typeface="Open Sauce"/>
                <a:cs typeface="Open Sauce"/>
                <a:sym typeface="Open Sauce"/>
              </a:rPr>
              <a:t>He aquí nuestra tabla y secuencia de acciones a seguir, ajustada a nuestro plan de trabajo.</a:t>
            </a:r>
          </a:p>
        </p:txBody>
      </p:sp>
      <p:sp>
        <p:nvSpPr>
          <p:cNvPr name="TextBox 13" id="13"/>
          <p:cNvSpPr txBox="true"/>
          <p:nvPr/>
        </p:nvSpPr>
        <p:spPr>
          <a:xfrm rot="0">
            <a:off x="17259300" y="9288846"/>
            <a:ext cx="1028700" cy="974966"/>
          </a:xfrm>
          <a:prstGeom prst="rect">
            <a:avLst/>
          </a:prstGeom>
        </p:spPr>
        <p:txBody>
          <a:bodyPr anchor="t" rtlCol="false" tIns="0" lIns="0" bIns="0" rIns="0">
            <a:spAutoFit/>
          </a:bodyPr>
          <a:lstStyle/>
          <a:p>
            <a:pPr algn="ctr">
              <a:lnSpc>
                <a:spcPts val="6943"/>
              </a:lnSpc>
            </a:pPr>
            <a:r>
              <a:rPr lang="en-US" sz="5786">
                <a:solidFill>
                  <a:srgbClr val="000000"/>
                </a:solidFill>
                <a:latin typeface="Codec Pro"/>
                <a:ea typeface="Codec Pro"/>
                <a:cs typeface="Codec Pro"/>
                <a:sym typeface="Codec Pro"/>
              </a:rPr>
              <a:t>09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3729344" y="-7265355"/>
            <a:ext cx="12413176" cy="10995516"/>
          </a:xfrm>
          <a:custGeom>
            <a:avLst/>
            <a:gdLst/>
            <a:ahLst/>
            <a:cxnLst/>
            <a:rect r="r" b="b" t="t" l="l"/>
            <a:pathLst>
              <a:path h="10995516" w="12413176">
                <a:moveTo>
                  <a:pt x="0" y="0"/>
                </a:moveTo>
                <a:lnTo>
                  <a:pt x="12413176" y="0"/>
                </a:lnTo>
                <a:lnTo>
                  <a:pt x="12413176" y="10995516"/>
                </a:lnTo>
                <a:lnTo>
                  <a:pt x="0" y="10995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2458" y="462616"/>
            <a:ext cx="6635590" cy="9296798"/>
          </a:xfrm>
          <a:custGeom>
            <a:avLst/>
            <a:gdLst/>
            <a:ahLst/>
            <a:cxnLst/>
            <a:rect r="r" b="b" t="t" l="l"/>
            <a:pathLst>
              <a:path h="9296798" w="6635590">
                <a:moveTo>
                  <a:pt x="0" y="0"/>
                </a:moveTo>
                <a:lnTo>
                  <a:pt x="6635590" y="0"/>
                </a:lnTo>
                <a:lnTo>
                  <a:pt x="6635590" y="9296799"/>
                </a:lnTo>
                <a:lnTo>
                  <a:pt x="0" y="9296799"/>
                </a:lnTo>
                <a:lnTo>
                  <a:pt x="0" y="0"/>
                </a:lnTo>
                <a:close/>
              </a:path>
            </a:pathLst>
          </a:custGeom>
          <a:blipFill>
            <a:blip r:embed="rId4"/>
            <a:stretch>
              <a:fillRect l="0" t="-3564" r="0" b="-3564"/>
            </a:stretch>
          </a:blipFill>
        </p:spPr>
      </p:sp>
      <p:grpSp>
        <p:nvGrpSpPr>
          <p:cNvPr name="Group 4" id="4"/>
          <p:cNvGrpSpPr/>
          <p:nvPr/>
        </p:nvGrpSpPr>
        <p:grpSpPr>
          <a:xfrm rot="0">
            <a:off x="5771927" y="2128209"/>
            <a:ext cx="5722743" cy="1601953"/>
            <a:chOff x="0" y="0"/>
            <a:chExt cx="1507225" cy="421913"/>
          </a:xfrm>
        </p:grpSpPr>
        <p:sp>
          <p:nvSpPr>
            <p:cNvPr name="Freeform 5" id="5"/>
            <p:cNvSpPr/>
            <p:nvPr/>
          </p:nvSpPr>
          <p:spPr>
            <a:xfrm flipH="false" flipV="false" rot="0">
              <a:off x="0" y="0"/>
              <a:ext cx="1507225" cy="421913"/>
            </a:xfrm>
            <a:custGeom>
              <a:avLst/>
              <a:gdLst/>
              <a:ahLst/>
              <a:cxnLst/>
              <a:rect r="r" b="b" t="t" l="l"/>
              <a:pathLst>
                <a:path h="421913" w="1507225">
                  <a:moveTo>
                    <a:pt x="0" y="0"/>
                  </a:moveTo>
                  <a:lnTo>
                    <a:pt x="1507225" y="0"/>
                  </a:lnTo>
                  <a:lnTo>
                    <a:pt x="1507225" y="421913"/>
                  </a:lnTo>
                  <a:lnTo>
                    <a:pt x="0" y="421913"/>
                  </a:lnTo>
                  <a:close/>
                </a:path>
              </a:pathLst>
            </a:custGeom>
            <a:solidFill>
              <a:srgbClr val="393939"/>
            </a:solidFill>
          </p:spPr>
        </p:sp>
        <p:sp>
          <p:nvSpPr>
            <p:cNvPr name="TextBox 6" id="6"/>
            <p:cNvSpPr txBox="true"/>
            <p:nvPr/>
          </p:nvSpPr>
          <p:spPr>
            <a:xfrm>
              <a:off x="0" y="-57150"/>
              <a:ext cx="1507225" cy="479063"/>
            </a:xfrm>
            <a:prstGeom prst="rect">
              <a:avLst/>
            </a:prstGeom>
          </p:spPr>
          <p:txBody>
            <a:bodyPr anchor="ctr" rtlCol="false" tIns="38100" lIns="38100" bIns="38100" rIns="38100"/>
            <a:lstStyle/>
            <a:p>
              <a:pPr algn="ctr">
                <a:lnSpc>
                  <a:spcPts val="4215"/>
                </a:lnSpc>
              </a:pPr>
              <a:r>
                <a:rPr lang="en-US" sz="3099">
                  <a:solidFill>
                    <a:srgbClr val="FFFFFF"/>
                  </a:solidFill>
                  <a:latin typeface="Montserrat"/>
                  <a:ea typeface="Montserrat"/>
                  <a:cs typeface="Montserrat"/>
                  <a:sym typeface="Montserrat"/>
                </a:rPr>
                <a:t>Conclusiones</a:t>
              </a:r>
            </a:p>
          </p:txBody>
        </p:sp>
      </p:grpSp>
      <p:sp>
        <p:nvSpPr>
          <p:cNvPr name="TextBox 7" id="7"/>
          <p:cNvSpPr txBox="true"/>
          <p:nvPr/>
        </p:nvSpPr>
        <p:spPr>
          <a:xfrm rot="0">
            <a:off x="7569304" y="4096761"/>
            <a:ext cx="7320958" cy="3917950"/>
          </a:xfrm>
          <a:prstGeom prst="rect">
            <a:avLst/>
          </a:prstGeom>
        </p:spPr>
        <p:txBody>
          <a:bodyPr anchor="t" rtlCol="false" tIns="0" lIns="0" bIns="0" rIns="0">
            <a:spAutoFit/>
          </a:bodyPr>
          <a:lstStyle/>
          <a:p>
            <a:pPr algn="just">
              <a:lnSpc>
                <a:spcPts val="3499"/>
              </a:lnSpc>
            </a:pPr>
            <a:r>
              <a:rPr lang="en-US" sz="2499">
                <a:solidFill>
                  <a:srgbClr val="100F0D"/>
                </a:solidFill>
                <a:latin typeface="Montserrat"/>
                <a:ea typeface="Montserrat"/>
                <a:cs typeface="Montserrat"/>
                <a:sym typeface="Montserrat"/>
              </a:rPr>
              <a:t>Creemos que este proyecto no es solo factible, sino que está perfectamente alineado con nuestro perfil de egreso. Además, aporta valor real al tratarse de un sistema diseñado para todo tipos de personas, contando con accesibilidad, como es la compra/venta de mascotas, productos asociados e implementación de APIs para la adopción de una mascota.</a:t>
            </a:r>
          </a:p>
        </p:txBody>
      </p:sp>
      <p:sp>
        <p:nvSpPr>
          <p:cNvPr name="TextBox 8" id="8"/>
          <p:cNvSpPr txBox="true"/>
          <p:nvPr/>
        </p:nvSpPr>
        <p:spPr>
          <a:xfrm rot="0">
            <a:off x="17259300" y="9288846"/>
            <a:ext cx="1028700" cy="974966"/>
          </a:xfrm>
          <a:prstGeom prst="rect">
            <a:avLst/>
          </a:prstGeom>
        </p:spPr>
        <p:txBody>
          <a:bodyPr anchor="t" rtlCol="false" tIns="0" lIns="0" bIns="0" rIns="0">
            <a:spAutoFit/>
          </a:bodyPr>
          <a:lstStyle/>
          <a:p>
            <a:pPr algn="ctr">
              <a:lnSpc>
                <a:spcPts val="6943"/>
              </a:lnSpc>
            </a:pPr>
            <a:r>
              <a:rPr lang="en-US" sz="5786">
                <a:solidFill>
                  <a:srgbClr val="000000"/>
                </a:solidFill>
                <a:latin typeface="Codec Pro"/>
                <a:ea typeface="Codec Pro"/>
                <a:cs typeface="Codec Pro"/>
                <a:sym typeface="Codec Pro"/>
              </a:rPr>
              <a:t>10</a:t>
            </a:r>
          </a:p>
        </p:txBody>
      </p:sp>
      <p:sp>
        <p:nvSpPr>
          <p:cNvPr name="TextBox 9" id="9"/>
          <p:cNvSpPr txBox="true"/>
          <p:nvPr/>
        </p:nvSpPr>
        <p:spPr>
          <a:xfrm rot="0">
            <a:off x="10111090" y="8376661"/>
            <a:ext cx="2767161"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Montserrat Bold"/>
                <a:ea typeface="Montserrat Bold"/>
                <a:cs typeface="Montserrat Bold"/>
                <a:sym typeface="Montserrat Bold"/>
              </a:rPr>
              <a:t>¡Muchas gracias!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330904"/>
          </a:xfrm>
          <a:custGeom>
            <a:avLst/>
            <a:gdLst/>
            <a:ahLst/>
            <a:cxnLst/>
            <a:rect r="r" b="b" t="t" l="l"/>
            <a:pathLst>
              <a:path h="3330904" w="18288000">
                <a:moveTo>
                  <a:pt x="0" y="0"/>
                </a:moveTo>
                <a:lnTo>
                  <a:pt x="18288000" y="0"/>
                </a:lnTo>
                <a:lnTo>
                  <a:pt x="18288000" y="3330904"/>
                </a:lnTo>
                <a:lnTo>
                  <a:pt x="0" y="3330904"/>
                </a:lnTo>
                <a:lnTo>
                  <a:pt x="0" y="0"/>
                </a:lnTo>
                <a:close/>
              </a:path>
            </a:pathLst>
          </a:custGeom>
          <a:blipFill>
            <a:blip r:embed="rId2"/>
            <a:stretch>
              <a:fillRect l="0" t="0" r="0" b="-265798"/>
            </a:stretch>
          </a:blipFill>
        </p:spPr>
      </p:sp>
      <p:sp>
        <p:nvSpPr>
          <p:cNvPr name="Freeform 3" id="3"/>
          <p:cNvSpPr/>
          <p:nvPr/>
        </p:nvSpPr>
        <p:spPr>
          <a:xfrm flipH="false" flipV="false" rot="0">
            <a:off x="14896197" y="231664"/>
            <a:ext cx="3118711" cy="697547"/>
          </a:xfrm>
          <a:custGeom>
            <a:avLst/>
            <a:gdLst/>
            <a:ahLst/>
            <a:cxnLst/>
            <a:rect r="r" b="b" t="t" l="l"/>
            <a:pathLst>
              <a:path h="697547" w="3118711">
                <a:moveTo>
                  <a:pt x="0" y="0"/>
                </a:moveTo>
                <a:lnTo>
                  <a:pt x="3118711" y="0"/>
                </a:lnTo>
                <a:lnTo>
                  <a:pt x="3118711" y="697547"/>
                </a:lnTo>
                <a:lnTo>
                  <a:pt x="0" y="697547"/>
                </a:lnTo>
                <a:lnTo>
                  <a:pt x="0" y="0"/>
                </a:lnTo>
                <a:close/>
              </a:path>
            </a:pathLst>
          </a:custGeom>
          <a:blipFill>
            <a:blip r:embed="rId3"/>
            <a:stretch>
              <a:fillRect l="0" t="0" r="0" b="0"/>
            </a:stretch>
          </a:blipFill>
        </p:spPr>
      </p:sp>
      <p:sp>
        <p:nvSpPr>
          <p:cNvPr name="TextBox 4" id="4"/>
          <p:cNvSpPr txBox="true"/>
          <p:nvPr/>
        </p:nvSpPr>
        <p:spPr>
          <a:xfrm rot="0">
            <a:off x="5006878" y="1337660"/>
            <a:ext cx="8274244" cy="1571691"/>
          </a:xfrm>
          <a:prstGeom prst="rect">
            <a:avLst/>
          </a:prstGeom>
        </p:spPr>
        <p:txBody>
          <a:bodyPr anchor="t" rtlCol="false" tIns="0" lIns="0" bIns="0" rIns="0">
            <a:spAutoFit/>
          </a:bodyPr>
          <a:lstStyle/>
          <a:p>
            <a:pPr algn="ctr">
              <a:lnSpc>
                <a:spcPts val="11359"/>
              </a:lnSpc>
            </a:pPr>
            <a:r>
              <a:rPr lang="en-US" b="true" sz="9466">
                <a:solidFill>
                  <a:srgbClr val="FFFFFF"/>
                </a:solidFill>
                <a:latin typeface="Codec Pro Bold"/>
                <a:ea typeface="Codec Pro Bold"/>
                <a:cs typeface="Codec Pro Bold"/>
                <a:sym typeface="Codec Pro Bold"/>
              </a:rPr>
              <a:t>CONTENIDO</a:t>
            </a:r>
          </a:p>
        </p:txBody>
      </p:sp>
      <p:sp>
        <p:nvSpPr>
          <p:cNvPr name="TextBox 5" id="5"/>
          <p:cNvSpPr txBox="true"/>
          <p:nvPr/>
        </p:nvSpPr>
        <p:spPr>
          <a:xfrm rot="0">
            <a:off x="2001220" y="5905472"/>
            <a:ext cx="2626042" cy="312941"/>
          </a:xfrm>
          <a:prstGeom prst="rect">
            <a:avLst/>
          </a:prstGeom>
        </p:spPr>
        <p:txBody>
          <a:bodyPr anchor="t" rtlCol="false" tIns="0" lIns="0" bIns="0" rIns="0">
            <a:spAutoFit/>
          </a:bodyPr>
          <a:lstStyle/>
          <a:p>
            <a:pPr algn="ctr">
              <a:lnSpc>
                <a:spcPts val="2510"/>
              </a:lnSpc>
            </a:pPr>
            <a:r>
              <a:rPr lang="en-US" sz="2091">
                <a:solidFill>
                  <a:srgbClr val="010101"/>
                </a:solidFill>
                <a:latin typeface="Montserrat"/>
                <a:ea typeface="Montserrat"/>
                <a:cs typeface="Montserrat"/>
                <a:sym typeface="Montserrat"/>
              </a:rPr>
              <a:t>Problemática</a:t>
            </a:r>
          </a:p>
        </p:txBody>
      </p:sp>
      <p:sp>
        <p:nvSpPr>
          <p:cNvPr name="TextBox 6" id="6"/>
          <p:cNvSpPr txBox="true"/>
          <p:nvPr/>
        </p:nvSpPr>
        <p:spPr>
          <a:xfrm rot="0">
            <a:off x="2546280" y="4550609"/>
            <a:ext cx="1535920" cy="1446826"/>
          </a:xfrm>
          <a:prstGeom prst="rect">
            <a:avLst/>
          </a:prstGeom>
        </p:spPr>
        <p:txBody>
          <a:bodyPr anchor="t" rtlCol="false" tIns="0" lIns="0" bIns="0" rIns="0">
            <a:spAutoFit/>
          </a:bodyPr>
          <a:lstStyle/>
          <a:p>
            <a:pPr algn="ctr">
              <a:lnSpc>
                <a:spcPts val="10367"/>
              </a:lnSpc>
            </a:pPr>
            <a:r>
              <a:rPr lang="en-US" sz="8639">
                <a:solidFill>
                  <a:srgbClr val="000000"/>
                </a:solidFill>
                <a:latin typeface="Codec Pro"/>
                <a:ea typeface="Codec Pro"/>
                <a:cs typeface="Codec Pro"/>
                <a:sym typeface="Codec Pro"/>
              </a:rPr>
              <a:t>01</a:t>
            </a:r>
          </a:p>
        </p:txBody>
      </p:sp>
      <p:sp>
        <p:nvSpPr>
          <p:cNvPr name="TextBox 7" id="7"/>
          <p:cNvSpPr txBox="true"/>
          <p:nvPr/>
        </p:nvSpPr>
        <p:spPr>
          <a:xfrm rot="0">
            <a:off x="5049832" y="5905472"/>
            <a:ext cx="2626042" cy="312941"/>
          </a:xfrm>
          <a:prstGeom prst="rect">
            <a:avLst/>
          </a:prstGeom>
        </p:spPr>
        <p:txBody>
          <a:bodyPr anchor="t" rtlCol="false" tIns="0" lIns="0" bIns="0" rIns="0">
            <a:spAutoFit/>
          </a:bodyPr>
          <a:lstStyle/>
          <a:p>
            <a:pPr algn="ctr" marL="0" indent="0" lvl="0">
              <a:lnSpc>
                <a:spcPts val="2510"/>
              </a:lnSpc>
              <a:spcBef>
                <a:spcPct val="0"/>
              </a:spcBef>
            </a:pPr>
            <a:r>
              <a:rPr lang="en-US" sz="2091">
                <a:solidFill>
                  <a:srgbClr val="010101"/>
                </a:solidFill>
                <a:latin typeface="Montserrat"/>
                <a:ea typeface="Montserrat"/>
                <a:cs typeface="Montserrat"/>
                <a:sym typeface="Montserrat"/>
              </a:rPr>
              <a:t>Solu</a:t>
            </a:r>
            <a:r>
              <a:rPr lang="en-US" sz="2091" u="none">
                <a:solidFill>
                  <a:srgbClr val="010101"/>
                </a:solidFill>
                <a:latin typeface="Montserrat"/>
                <a:ea typeface="Montserrat"/>
                <a:cs typeface="Montserrat"/>
                <a:sym typeface="Montserrat"/>
              </a:rPr>
              <a:t>ción Propuesta</a:t>
            </a:r>
          </a:p>
        </p:txBody>
      </p:sp>
      <p:sp>
        <p:nvSpPr>
          <p:cNvPr name="TextBox 8" id="8"/>
          <p:cNvSpPr txBox="true"/>
          <p:nvPr/>
        </p:nvSpPr>
        <p:spPr>
          <a:xfrm rot="0">
            <a:off x="5594893" y="4550609"/>
            <a:ext cx="1535920" cy="1446826"/>
          </a:xfrm>
          <a:prstGeom prst="rect">
            <a:avLst/>
          </a:prstGeom>
        </p:spPr>
        <p:txBody>
          <a:bodyPr anchor="t" rtlCol="false" tIns="0" lIns="0" bIns="0" rIns="0">
            <a:spAutoFit/>
          </a:bodyPr>
          <a:lstStyle/>
          <a:p>
            <a:pPr algn="ctr">
              <a:lnSpc>
                <a:spcPts val="10367"/>
              </a:lnSpc>
            </a:pPr>
            <a:r>
              <a:rPr lang="en-US" sz="8639">
                <a:solidFill>
                  <a:srgbClr val="000000"/>
                </a:solidFill>
                <a:latin typeface="Codec Pro"/>
                <a:ea typeface="Codec Pro"/>
                <a:cs typeface="Codec Pro"/>
                <a:sym typeface="Codec Pro"/>
              </a:rPr>
              <a:t>02</a:t>
            </a:r>
          </a:p>
        </p:txBody>
      </p:sp>
      <p:sp>
        <p:nvSpPr>
          <p:cNvPr name="TextBox 9" id="9"/>
          <p:cNvSpPr txBox="true"/>
          <p:nvPr/>
        </p:nvSpPr>
        <p:spPr>
          <a:xfrm rot="0">
            <a:off x="8101821" y="5905472"/>
            <a:ext cx="2626042" cy="312941"/>
          </a:xfrm>
          <a:prstGeom prst="rect">
            <a:avLst/>
          </a:prstGeom>
        </p:spPr>
        <p:txBody>
          <a:bodyPr anchor="t" rtlCol="false" tIns="0" lIns="0" bIns="0" rIns="0">
            <a:spAutoFit/>
          </a:bodyPr>
          <a:lstStyle/>
          <a:p>
            <a:pPr algn="ctr">
              <a:lnSpc>
                <a:spcPts val="2510"/>
              </a:lnSpc>
            </a:pPr>
            <a:r>
              <a:rPr lang="en-US" sz="2091">
                <a:solidFill>
                  <a:srgbClr val="010101"/>
                </a:solidFill>
                <a:latin typeface="Montserrat"/>
                <a:ea typeface="Montserrat"/>
                <a:cs typeface="Montserrat"/>
                <a:sym typeface="Montserrat"/>
              </a:rPr>
              <a:t>Objetivos</a:t>
            </a:r>
          </a:p>
        </p:txBody>
      </p:sp>
      <p:sp>
        <p:nvSpPr>
          <p:cNvPr name="TextBox 10" id="10"/>
          <p:cNvSpPr txBox="true"/>
          <p:nvPr/>
        </p:nvSpPr>
        <p:spPr>
          <a:xfrm rot="0">
            <a:off x="8646882" y="4550609"/>
            <a:ext cx="1535920" cy="1446826"/>
          </a:xfrm>
          <a:prstGeom prst="rect">
            <a:avLst/>
          </a:prstGeom>
        </p:spPr>
        <p:txBody>
          <a:bodyPr anchor="t" rtlCol="false" tIns="0" lIns="0" bIns="0" rIns="0">
            <a:spAutoFit/>
          </a:bodyPr>
          <a:lstStyle/>
          <a:p>
            <a:pPr algn="ctr">
              <a:lnSpc>
                <a:spcPts val="10367"/>
              </a:lnSpc>
            </a:pPr>
            <a:r>
              <a:rPr lang="en-US" sz="8639">
                <a:solidFill>
                  <a:srgbClr val="000000"/>
                </a:solidFill>
                <a:latin typeface="Codec Pro"/>
                <a:ea typeface="Codec Pro"/>
                <a:cs typeface="Codec Pro"/>
                <a:sym typeface="Codec Pro"/>
              </a:rPr>
              <a:t>03</a:t>
            </a:r>
          </a:p>
        </p:txBody>
      </p:sp>
      <p:sp>
        <p:nvSpPr>
          <p:cNvPr name="TextBox 11" id="11"/>
          <p:cNvSpPr txBox="true"/>
          <p:nvPr/>
        </p:nvSpPr>
        <p:spPr>
          <a:xfrm rot="0">
            <a:off x="11150434" y="5905472"/>
            <a:ext cx="2626042" cy="625882"/>
          </a:xfrm>
          <a:prstGeom prst="rect">
            <a:avLst/>
          </a:prstGeom>
        </p:spPr>
        <p:txBody>
          <a:bodyPr anchor="t" rtlCol="false" tIns="0" lIns="0" bIns="0" rIns="0">
            <a:spAutoFit/>
          </a:bodyPr>
          <a:lstStyle/>
          <a:p>
            <a:pPr algn="ctr" marL="0" indent="0" lvl="0">
              <a:lnSpc>
                <a:spcPts val="2510"/>
              </a:lnSpc>
              <a:spcBef>
                <a:spcPct val="0"/>
              </a:spcBef>
            </a:pPr>
            <a:r>
              <a:rPr lang="en-US" sz="2091">
                <a:solidFill>
                  <a:srgbClr val="010101"/>
                </a:solidFill>
                <a:latin typeface="Montserrat"/>
                <a:ea typeface="Montserrat"/>
                <a:cs typeface="Montserrat"/>
                <a:sym typeface="Montserrat"/>
              </a:rPr>
              <a:t>Públi</a:t>
            </a:r>
            <a:r>
              <a:rPr lang="en-US" sz="2091" u="none">
                <a:solidFill>
                  <a:srgbClr val="010101"/>
                </a:solidFill>
                <a:latin typeface="Montserrat"/>
                <a:ea typeface="Montserrat"/>
                <a:cs typeface="Montserrat"/>
                <a:sym typeface="Montserrat"/>
              </a:rPr>
              <a:t>co Objetivo y relevancia</a:t>
            </a:r>
          </a:p>
        </p:txBody>
      </p:sp>
      <p:sp>
        <p:nvSpPr>
          <p:cNvPr name="TextBox 12" id="12"/>
          <p:cNvSpPr txBox="true"/>
          <p:nvPr/>
        </p:nvSpPr>
        <p:spPr>
          <a:xfrm rot="0">
            <a:off x="11695495" y="4550609"/>
            <a:ext cx="1535920" cy="1446826"/>
          </a:xfrm>
          <a:prstGeom prst="rect">
            <a:avLst/>
          </a:prstGeom>
        </p:spPr>
        <p:txBody>
          <a:bodyPr anchor="t" rtlCol="false" tIns="0" lIns="0" bIns="0" rIns="0">
            <a:spAutoFit/>
          </a:bodyPr>
          <a:lstStyle/>
          <a:p>
            <a:pPr algn="ctr">
              <a:lnSpc>
                <a:spcPts val="10367"/>
              </a:lnSpc>
            </a:pPr>
            <a:r>
              <a:rPr lang="en-US" sz="8639">
                <a:solidFill>
                  <a:srgbClr val="000000"/>
                </a:solidFill>
                <a:latin typeface="Codec Pro"/>
                <a:ea typeface="Codec Pro"/>
                <a:cs typeface="Codec Pro"/>
                <a:sym typeface="Codec Pro"/>
              </a:rPr>
              <a:t>04</a:t>
            </a:r>
          </a:p>
        </p:txBody>
      </p:sp>
      <p:sp>
        <p:nvSpPr>
          <p:cNvPr name="TextBox 13" id="13"/>
          <p:cNvSpPr txBox="true"/>
          <p:nvPr/>
        </p:nvSpPr>
        <p:spPr>
          <a:xfrm rot="0">
            <a:off x="2001220" y="8574510"/>
            <a:ext cx="2626042" cy="312941"/>
          </a:xfrm>
          <a:prstGeom prst="rect">
            <a:avLst/>
          </a:prstGeom>
        </p:spPr>
        <p:txBody>
          <a:bodyPr anchor="t" rtlCol="false" tIns="0" lIns="0" bIns="0" rIns="0">
            <a:spAutoFit/>
          </a:bodyPr>
          <a:lstStyle/>
          <a:p>
            <a:pPr algn="ctr" marL="0" indent="0" lvl="0">
              <a:lnSpc>
                <a:spcPts val="2510"/>
              </a:lnSpc>
              <a:spcBef>
                <a:spcPct val="0"/>
              </a:spcBef>
            </a:pPr>
            <a:r>
              <a:rPr lang="en-US" sz="2091">
                <a:solidFill>
                  <a:srgbClr val="010101"/>
                </a:solidFill>
                <a:latin typeface="Montserrat"/>
                <a:ea typeface="Montserrat"/>
                <a:cs typeface="Montserrat"/>
                <a:sym typeface="Montserrat"/>
              </a:rPr>
              <a:t>Metodología</a:t>
            </a:r>
          </a:p>
        </p:txBody>
      </p:sp>
      <p:sp>
        <p:nvSpPr>
          <p:cNvPr name="TextBox 14" id="14"/>
          <p:cNvSpPr txBox="true"/>
          <p:nvPr/>
        </p:nvSpPr>
        <p:spPr>
          <a:xfrm rot="0">
            <a:off x="2546280" y="7219647"/>
            <a:ext cx="1535920" cy="1446826"/>
          </a:xfrm>
          <a:prstGeom prst="rect">
            <a:avLst/>
          </a:prstGeom>
        </p:spPr>
        <p:txBody>
          <a:bodyPr anchor="t" rtlCol="false" tIns="0" lIns="0" bIns="0" rIns="0">
            <a:spAutoFit/>
          </a:bodyPr>
          <a:lstStyle/>
          <a:p>
            <a:pPr algn="ctr">
              <a:lnSpc>
                <a:spcPts val="10367"/>
              </a:lnSpc>
            </a:pPr>
            <a:r>
              <a:rPr lang="en-US" sz="8639">
                <a:solidFill>
                  <a:srgbClr val="000000"/>
                </a:solidFill>
                <a:latin typeface="Codec Pro"/>
                <a:ea typeface="Codec Pro"/>
                <a:cs typeface="Codec Pro"/>
                <a:sym typeface="Codec Pro"/>
              </a:rPr>
              <a:t>06</a:t>
            </a:r>
          </a:p>
        </p:txBody>
      </p:sp>
      <p:sp>
        <p:nvSpPr>
          <p:cNvPr name="TextBox 15" id="15"/>
          <p:cNvSpPr txBox="true"/>
          <p:nvPr/>
        </p:nvSpPr>
        <p:spPr>
          <a:xfrm rot="0">
            <a:off x="5051520" y="8574510"/>
            <a:ext cx="2626042" cy="312941"/>
          </a:xfrm>
          <a:prstGeom prst="rect">
            <a:avLst/>
          </a:prstGeom>
        </p:spPr>
        <p:txBody>
          <a:bodyPr anchor="t" rtlCol="false" tIns="0" lIns="0" bIns="0" rIns="0">
            <a:spAutoFit/>
          </a:bodyPr>
          <a:lstStyle/>
          <a:p>
            <a:pPr algn="ctr" marL="0" indent="0" lvl="0">
              <a:lnSpc>
                <a:spcPts val="2510"/>
              </a:lnSpc>
              <a:spcBef>
                <a:spcPct val="0"/>
              </a:spcBef>
            </a:pPr>
            <a:r>
              <a:rPr lang="en-US" sz="2091">
                <a:solidFill>
                  <a:srgbClr val="010101"/>
                </a:solidFill>
                <a:latin typeface="Montserrat"/>
                <a:ea typeface="Montserrat"/>
                <a:cs typeface="Montserrat"/>
                <a:sym typeface="Montserrat"/>
              </a:rPr>
              <a:t>R</a:t>
            </a:r>
            <a:r>
              <a:rPr lang="en-US" sz="2091" u="none">
                <a:solidFill>
                  <a:srgbClr val="010101"/>
                </a:solidFill>
                <a:latin typeface="Montserrat"/>
                <a:ea typeface="Montserrat"/>
                <a:cs typeface="Montserrat"/>
                <a:sym typeface="Montserrat"/>
              </a:rPr>
              <a:t>oles</a:t>
            </a:r>
          </a:p>
        </p:txBody>
      </p:sp>
      <p:sp>
        <p:nvSpPr>
          <p:cNvPr name="TextBox 16" id="16"/>
          <p:cNvSpPr txBox="true"/>
          <p:nvPr/>
        </p:nvSpPr>
        <p:spPr>
          <a:xfrm rot="0">
            <a:off x="5596581" y="7219647"/>
            <a:ext cx="1535920" cy="1446826"/>
          </a:xfrm>
          <a:prstGeom prst="rect">
            <a:avLst/>
          </a:prstGeom>
        </p:spPr>
        <p:txBody>
          <a:bodyPr anchor="t" rtlCol="false" tIns="0" lIns="0" bIns="0" rIns="0">
            <a:spAutoFit/>
          </a:bodyPr>
          <a:lstStyle/>
          <a:p>
            <a:pPr algn="ctr">
              <a:lnSpc>
                <a:spcPts val="10367"/>
              </a:lnSpc>
            </a:pPr>
            <a:r>
              <a:rPr lang="en-US" sz="8639">
                <a:solidFill>
                  <a:srgbClr val="000000"/>
                </a:solidFill>
                <a:latin typeface="Codec Pro"/>
                <a:ea typeface="Codec Pro"/>
                <a:cs typeface="Codec Pro"/>
                <a:sym typeface="Codec Pro"/>
              </a:rPr>
              <a:t>07</a:t>
            </a:r>
          </a:p>
        </p:txBody>
      </p:sp>
      <p:sp>
        <p:nvSpPr>
          <p:cNvPr name="TextBox 17" id="17"/>
          <p:cNvSpPr txBox="true"/>
          <p:nvPr/>
        </p:nvSpPr>
        <p:spPr>
          <a:xfrm rot="0">
            <a:off x="8103510" y="8574510"/>
            <a:ext cx="2626042" cy="312941"/>
          </a:xfrm>
          <a:prstGeom prst="rect">
            <a:avLst/>
          </a:prstGeom>
        </p:spPr>
        <p:txBody>
          <a:bodyPr anchor="t" rtlCol="false" tIns="0" lIns="0" bIns="0" rIns="0">
            <a:spAutoFit/>
          </a:bodyPr>
          <a:lstStyle/>
          <a:p>
            <a:pPr algn="ctr">
              <a:lnSpc>
                <a:spcPts val="2510"/>
              </a:lnSpc>
            </a:pPr>
            <a:r>
              <a:rPr lang="en-US" sz="2091">
                <a:solidFill>
                  <a:srgbClr val="010101"/>
                </a:solidFill>
                <a:latin typeface="Montserrat"/>
                <a:ea typeface="Montserrat"/>
                <a:cs typeface="Montserrat"/>
                <a:sym typeface="Montserrat"/>
              </a:rPr>
              <a:t>Plan de Trabajo</a:t>
            </a:r>
          </a:p>
        </p:txBody>
      </p:sp>
      <p:sp>
        <p:nvSpPr>
          <p:cNvPr name="TextBox 18" id="18"/>
          <p:cNvSpPr txBox="true"/>
          <p:nvPr/>
        </p:nvSpPr>
        <p:spPr>
          <a:xfrm rot="0">
            <a:off x="8648570" y="7219647"/>
            <a:ext cx="1535920" cy="1446826"/>
          </a:xfrm>
          <a:prstGeom prst="rect">
            <a:avLst/>
          </a:prstGeom>
        </p:spPr>
        <p:txBody>
          <a:bodyPr anchor="t" rtlCol="false" tIns="0" lIns="0" bIns="0" rIns="0">
            <a:spAutoFit/>
          </a:bodyPr>
          <a:lstStyle/>
          <a:p>
            <a:pPr algn="ctr">
              <a:lnSpc>
                <a:spcPts val="10367"/>
              </a:lnSpc>
            </a:pPr>
            <a:r>
              <a:rPr lang="en-US" sz="8639">
                <a:solidFill>
                  <a:srgbClr val="000000"/>
                </a:solidFill>
                <a:latin typeface="Codec Pro"/>
                <a:ea typeface="Codec Pro"/>
                <a:cs typeface="Codec Pro"/>
                <a:sym typeface="Codec Pro"/>
              </a:rPr>
              <a:t>08</a:t>
            </a:r>
          </a:p>
        </p:txBody>
      </p:sp>
      <p:sp>
        <p:nvSpPr>
          <p:cNvPr name="TextBox 19" id="19"/>
          <p:cNvSpPr txBox="true"/>
          <p:nvPr/>
        </p:nvSpPr>
        <p:spPr>
          <a:xfrm rot="0">
            <a:off x="11152122" y="8574510"/>
            <a:ext cx="2626042" cy="312941"/>
          </a:xfrm>
          <a:prstGeom prst="rect">
            <a:avLst/>
          </a:prstGeom>
        </p:spPr>
        <p:txBody>
          <a:bodyPr anchor="t" rtlCol="false" tIns="0" lIns="0" bIns="0" rIns="0">
            <a:spAutoFit/>
          </a:bodyPr>
          <a:lstStyle/>
          <a:p>
            <a:pPr algn="ctr">
              <a:lnSpc>
                <a:spcPts val="2510"/>
              </a:lnSpc>
            </a:pPr>
            <a:r>
              <a:rPr lang="en-US" sz="2091">
                <a:solidFill>
                  <a:srgbClr val="010101"/>
                </a:solidFill>
                <a:latin typeface="Montserrat"/>
                <a:ea typeface="Montserrat"/>
                <a:cs typeface="Montserrat"/>
                <a:sym typeface="Montserrat"/>
              </a:rPr>
              <a:t>Carta Gantt</a:t>
            </a:r>
          </a:p>
        </p:txBody>
      </p:sp>
      <p:sp>
        <p:nvSpPr>
          <p:cNvPr name="TextBox 20" id="20"/>
          <p:cNvSpPr txBox="true"/>
          <p:nvPr/>
        </p:nvSpPr>
        <p:spPr>
          <a:xfrm rot="0">
            <a:off x="11697183" y="7219647"/>
            <a:ext cx="1535920" cy="1446826"/>
          </a:xfrm>
          <a:prstGeom prst="rect">
            <a:avLst/>
          </a:prstGeom>
        </p:spPr>
        <p:txBody>
          <a:bodyPr anchor="t" rtlCol="false" tIns="0" lIns="0" bIns="0" rIns="0">
            <a:spAutoFit/>
          </a:bodyPr>
          <a:lstStyle/>
          <a:p>
            <a:pPr algn="ctr">
              <a:lnSpc>
                <a:spcPts val="10367"/>
              </a:lnSpc>
            </a:pPr>
            <a:r>
              <a:rPr lang="en-US" sz="8639">
                <a:solidFill>
                  <a:srgbClr val="000000"/>
                </a:solidFill>
                <a:latin typeface="Codec Pro"/>
                <a:ea typeface="Codec Pro"/>
                <a:cs typeface="Codec Pro"/>
                <a:sym typeface="Codec Pro"/>
              </a:rPr>
              <a:t>09</a:t>
            </a:r>
          </a:p>
        </p:txBody>
      </p:sp>
      <p:sp>
        <p:nvSpPr>
          <p:cNvPr name="TextBox 21" id="21"/>
          <p:cNvSpPr txBox="true"/>
          <p:nvPr/>
        </p:nvSpPr>
        <p:spPr>
          <a:xfrm rot="0">
            <a:off x="13659050" y="5905472"/>
            <a:ext cx="2626042" cy="625882"/>
          </a:xfrm>
          <a:prstGeom prst="rect">
            <a:avLst/>
          </a:prstGeom>
        </p:spPr>
        <p:txBody>
          <a:bodyPr anchor="t" rtlCol="false" tIns="0" lIns="0" bIns="0" rIns="0">
            <a:spAutoFit/>
          </a:bodyPr>
          <a:lstStyle/>
          <a:p>
            <a:pPr algn="ctr">
              <a:lnSpc>
                <a:spcPts val="2510"/>
              </a:lnSpc>
            </a:pPr>
            <a:r>
              <a:rPr lang="en-US" sz="2091">
                <a:solidFill>
                  <a:srgbClr val="010101"/>
                </a:solidFill>
                <a:latin typeface="Montserrat"/>
                <a:ea typeface="Montserrat"/>
                <a:cs typeface="Montserrat"/>
                <a:sym typeface="Montserrat"/>
              </a:rPr>
              <a:t>Tecnologías Propuestas</a:t>
            </a:r>
          </a:p>
        </p:txBody>
      </p:sp>
      <p:sp>
        <p:nvSpPr>
          <p:cNvPr name="TextBox 22" id="22"/>
          <p:cNvSpPr txBox="true"/>
          <p:nvPr/>
        </p:nvSpPr>
        <p:spPr>
          <a:xfrm rot="0">
            <a:off x="14204111" y="4550609"/>
            <a:ext cx="1535920" cy="1446826"/>
          </a:xfrm>
          <a:prstGeom prst="rect">
            <a:avLst/>
          </a:prstGeom>
        </p:spPr>
        <p:txBody>
          <a:bodyPr anchor="t" rtlCol="false" tIns="0" lIns="0" bIns="0" rIns="0">
            <a:spAutoFit/>
          </a:bodyPr>
          <a:lstStyle/>
          <a:p>
            <a:pPr algn="ctr">
              <a:lnSpc>
                <a:spcPts val="10367"/>
              </a:lnSpc>
            </a:pPr>
            <a:r>
              <a:rPr lang="en-US" sz="8639">
                <a:solidFill>
                  <a:srgbClr val="000000"/>
                </a:solidFill>
                <a:latin typeface="Codec Pro"/>
                <a:ea typeface="Codec Pro"/>
                <a:cs typeface="Codec Pro"/>
                <a:sym typeface="Codec Pro"/>
              </a:rPr>
              <a:t>05</a:t>
            </a:r>
          </a:p>
        </p:txBody>
      </p:sp>
      <p:sp>
        <p:nvSpPr>
          <p:cNvPr name="TextBox 23" id="23"/>
          <p:cNvSpPr txBox="true"/>
          <p:nvPr/>
        </p:nvSpPr>
        <p:spPr>
          <a:xfrm rot="0">
            <a:off x="13660739" y="8574510"/>
            <a:ext cx="2626042" cy="312941"/>
          </a:xfrm>
          <a:prstGeom prst="rect">
            <a:avLst/>
          </a:prstGeom>
        </p:spPr>
        <p:txBody>
          <a:bodyPr anchor="t" rtlCol="false" tIns="0" lIns="0" bIns="0" rIns="0">
            <a:spAutoFit/>
          </a:bodyPr>
          <a:lstStyle/>
          <a:p>
            <a:pPr algn="ctr">
              <a:lnSpc>
                <a:spcPts val="2510"/>
              </a:lnSpc>
            </a:pPr>
            <a:r>
              <a:rPr lang="en-US" sz="2091">
                <a:solidFill>
                  <a:srgbClr val="010101"/>
                </a:solidFill>
                <a:latin typeface="Montserrat"/>
                <a:ea typeface="Montserrat"/>
                <a:cs typeface="Montserrat"/>
                <a:sym typeface="Montserrat"/>
              </a:rPr>
              <a:t>Conclusiones</a:t>
            </a:r>
          </a:p>
        </p:txBody>
      </p:sp>
      <p:sp>
        <p:nvSpPr>
          <p:cNvPr name="TextBox 24" id="24"/>
          <p:cNvSpPr txBox="true"/>
          <p:nvPr/>
        </p:nvSpPr>
        <p:spPr>
          <a:xfrm rot="0">
            <a:off x="14205799" y="7219647"/>
            <a:ext cx="1535920" cy="1446826"/>
          </a:xfrm>
          <a:prstGeom prst="rect">
            <a:avLst/>
          </a:prstGeom>
        </p:spPr>
        <p:txBody>
          <a:bodyPr anchor="t" rtlCol="false" tIns="0" lIns="0" bIns="0" rIns="0">
            <a:spAutoFit/>
          </a:bodyPr>
          <a:lstStyle/>
          <a:p>
            <a:pPr algn="ctr">
              <a:lnSpc>
                <a:spcPts val="10367"/>
              </a:lnSpc>
            </a:pPr>
            <a:r>
              <a:rPr lang="en-US" sz="8639">
                <a:solidFill>
                  <a:srgbClr val="000000"/>
                </a:solidFill>
                <a:latin typeface="Codec Pro"/>
                <a:ea typeface="Codec Pro"/>
                <a:cs typeface="Codec Pro"/>
                <a:sym typeface="Codec Pro"/>
              </a:rPr>
              <a:t>10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0"/>
            <a:ext cx="4513686" cy="11241465"/>
          </a:xfrm>
          <a:custGeom>
            <a:avLst/>
            <a:gdLst/>
            <a:ahLst/>
            <a:cxnLst/>
            <a:rect r="r" b="b" t="t" l="l"/>
            <a:pathLst>
              <a:path h="11241465" w="4513686">
                <a:moveTo>
                  <a:pt x="0" y="0"/>
                </a:moveTo>
                <a:lnTo>
                  <a:pt x="4513686" y="0"/>
                </a:lnTo>
                <a:lnTo>
                  <a:pt x="4513686" y="11241465"/>
                </a:lnTo>
                <a:lnTo>
                  <a:pt x="0" y="11241465"/>
                </a:lnTo>
                <a:lnTo>
                  <a:pt x="0" y="0"/>
                </a:lnTo>
                <a:close/>
              </a:path>
            </a:pathLst>
          </a:custGeom>
          <a:blipFill>
            <a:blip r:embed="rId2"/>
            <a:stretch>
              <a:fillRect l="-108491" t="0" r="-164621" b="0"/>
            </a:stretch>
          </a:blipFill>
        </p:spPr>
      </p:sp>
      <p:grpSp>
        <p:nvGrpSpPr>
          <p:cNvPr name="Group 3" id="3"/>
          <p:cNvGrpSpPr/>
          <p:nvPr/>
        </p:nvGrpSpPr>
        <p:grpSpPr>
          <a:xfrm rot="0">
            <a:off x="-611408" y="9089282"/>
            <a:ext cx="7128139" cy="1614639"/>
            <a:chOff x="0" y="0"/>
            <a:chExt cx="1877370" cy="425255"/>
          </a:xfrm>
        </p:grpSpPr>
        <p:sp>
          <p:nvSpPr>
            <p:cNvPr name="Freeform 4" id="4"/>
            <p:cNvSpPr/>
            <p:nvPr/>
          </p:nvSpPr>
          <p:spPr>
            <a:xfrm flipH="false" flipV="false" rot="0">
              <a:off x="0" y="0"/>
              <a:ext cx="1877370" cy="425255"/>
            </a:xfrm>
            <a:custGeom>
              <a:avLst/>
              <a:gdLst/>
              <a:ahLst/>
              <a:cxnLst/>
              <a:rect r="r" b="b" t="t" l="l"/>
              <a:pathLst>
                <a:path h="425255" w="1877370">
                  <a:moveTo>
                    <a:pt x="0" y="0"/>
                  </a:moveTo>
                  <a:lnTo>
                    <a:pt x="1877370" y="0"/>
                  </a:lnTo>
                  <a:lnTo>
                    <a:pt x="1877370" y="425255"/>
                  </a:lnTo>
                  <a:lnTo>
                    <a:pt x="0" y="425255"/>
                  </a:lnTo>
                  <a:close/>
                </a:path>
              </a:pathLst>
            </a:custGeom>
            <a:solidFill>
              <a:srgbClr val="000000"/>
            </a:solidFill>
          </p:spPr>
        </p:sp>
        <p:sp>
          <p:nvSpPr>
            <p:cNvPr name="TextBox 5" id="5"/>
            <p:cNvSpPr txBox="true"/>
            <p:nvPr/>
          </p:nvSpPr>
          <p:spPr>
            <a:xfrm>
              <a:off x="0" y="-19050"/>
              <a:ext cx="1877370" cy="444305"/>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01</a:t>
              </a:r>
            </a:p>
          </p:txBody>
        </p:sp>
      </p:grpSp>
      <p:sp>
        <p:nvSpPr>
          <p:cNvPr name="Freeform 6" id="6"/>
          <p:cNvSpPr/>
          <p:nvPr/>
        </p:nvSpPr>
        <p:spPr>
          <a:xfrm flipH="false" flipV="false" rot="0">
            <a:off x="7763133" y="2932542"/>
            <a:ext cx="1838917" cy="1838917"/>
          </a:xfrm>
          <a:custGeom>
            <a:avLst/>
            <a:gdLst/>
            <a:ahLst/>
            <a:cxnLst/>
            <a:rect r="r" b="b" t="t" l="l"/>
            <a:pathLst>
              <a:path h="1838917" w="1838917">
                <a:moveTo>
                  <a:pt x="0" y="0"/>
                </a:moveTo>
                <a:lnTo>
                  <a:pt x="1838917" y="0"/>
                </a:lnTo>
                <a:lnTo>
                  <a:pt x="1838917"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990800" y="2932542"/>
            <a:ext cx="1838917" cy="1838917"/>
          </a:xfrm>
          <a:custGeom>
            <a:avLst/>
            <a:gdLst/>
            <a:ahLst/>
            <a:cxnLst/>
            <a:rect r="r" b="b" t="t" l="l"/>
            <a:pathLst>
              <a:path h="1838917" w="1838917">
                <a:moveTo>
                  <a:pt x="0" y="0"/>
                </a:moveTo>
                <a:lnTo>
                  <a:pt x="1838917" y="0"/>
                </a:lnTo>
                <a:lnTo>
                  <a:pt x="1838917"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7763133" y="6157927"/>
            <a:ext cx="1838917" cy="1838917"/>
          </a:xfrm>
          <a:custGeom>
            <a:avLst/>
            <a:gdLst/>
            <a:ahLst/>
            <a:cxnLst/>
            <a:rect r="r" b="b" t="t" l="l"/>
            <a:pathLst>
              <a:path h="1838917" w="1838917">
                <a:moveTo>
                  <a:pt x="0" y="0"/>
                </a:moveTo>
                <a:lnTo>
                  <a:pt x="1838917" y="0"/>
                </a:lnTo>
                <a:lnTo>
                  <a:pt x="1838917"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0942275" y="6157927"/>
            <a:ext cx="1838917" cy="1838917"/>
          </a:xfrm>
          <a:custGeom>
            <a:avLst/>
            <a:gdLst/>
            <a:ahLst/>
            <a:cxnLst/>
            <a:rect r="r" b="b" t="t" l="l"/>
            <a:pathLst>
              <a:path h="1838917" w="1838917">
                <a:moveTo>
                  <a:pt x="0" y="0"/>
                </a:moveTo>
                <a:lnTo>
                  <a:pt x="1838917" y="0"/>
                </a:lnTo>
                <a:lnTo>
                  <a:pt x="1838917"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1428050" y="6698832"/>
            <a:ext cx="825170" cy="796665"/>
          </a:xfrm>
          <a:custGeom>
            <a:avLst/>
            <a:gdLst/>
            <a:ahLst/>
            <a:cxnLst/>
            <a:rect r="r" b="b" t="t" l="l"/>
            <a:pathLst>
              <a:path h="796665" w="825170">
                <a:moveTo>
                  <a:pt x="0" y="0"/>
                </a:moveTo>
                <a:lnTo>
                  <a:pt x="825170" y="0"/>
                </a:lnTo>
                <a:lnTo>
                  <a:pt x="825170" y="796665"/>
                </a:lnTo>
                <a:lnTo>
                  <a:pt x="0" y="7966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726187" y="9258300"/>
            <a:ext cx="3118711" cy="697547"/>
          </a:xfrm>
          <a:custGeom>
            <a:avLst/>
            <a:gdLst/>
            <a:ahLst/>
            <a:cxnLst/>
            <a:rect r="r" b="b" t="t" l="l"/>
            <a:pathLst>
              <a:path h="697547" w="3118711">
                <a:moveTo>
                  <a:pt x="0" y="0"/>
                </a:moveTo>
                <a:lnTo>
                  <a:pt x="3118711" y="0"/>
                </a:lnTo>
                <a:lnTo>
                  <a:pt x="3118711" y="697547"/>
                </a:lnTo>
                <a:lnTo>
                  <a:pt x="0" y="697547"/>
                </a:lnTo>
                <a:lnTo>
                  <a:pt x="0" y="0"/>
                </a:lnTo>
                <a:close/>
              </a:path>
            </a:pathLst>
          </a:custGeom>
          <a:blipFill>
            <a:blip r:embed="rId7"/>
            <a:stretch>
              <a:fillRect l="0" t="0" r="0" b="0"/>
            </a:stretch>
          </a:blipFill>
        </p:spPr>
      </p:sp>
      <p:sp>
        <p:nvSpPr>
          <p:cNvPr name="Freeform 12" id="12"/>
          <p:cNvSpPr/>
          <p:nvPr/>
        </p:nvSpPr>
        <p:spPr>
          <a:xfrm flipH="false" flipV="false" rot="0">
            <a:off x="8321496" y="3442386"/>
            <a:ext cx="748975" cy="810799"/>
          </a:xfrm>
          <a:custGeom>
            <a:avLst/>
            <a:gdLst/>
            <a:ahLst/>
            <a:cxnLst/>
            <a:rect r="r" b="b" t="t" l="l"/>
            <a:pathLst>
              <a:path h="810799" w="748975">
                <a:moveTo>
                  <a:pt x="0" y="0"/>
                </a:moveTo>
                <a:lnTo>
                  <a:pt x="748975" y="0"/>
                </a:lnTo>
                <a:lnTo>
                  <a:pt x="748975" y="810799"/>
                </a:lnTo>
                <a:lnTo>
                  <a:pt x="0" y="8107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1552935" y="3437894"/>
            <a:ext cx="854241" cy="893324"/>
          </a:xfrm>
          <a:custGeom>
            <a:avLst/>
            <a:gdLst/>
            <a:ahLst/>
            <a:cxnLst/>
            <a:rect r="r" b="b" t="t" l="l"/>
            <a:pathLst>
              <a:path h="893324" w="854241">
                <a:moveTo>
                  <a:pt x="0" y="0"/>
                </a:moveTo>
                <a:lnTo>
                  <a:pt x="854241" y="0"/>
                </a:lnTo>
                <a:lnTo>
                  <a:pt x="854241" y="893324"/>
                </a:lnTo>
                <a:lnTo>
                  <a:pt x="0" y="8933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8231595" y="6585318"/>
            <a:ext cx="928777" cy="984135"/>
          </a:xfrm>
          <a:custGeom>
            <a:avLst/>
            <a:gdLst/>
            <a:ahLst/>
            <a:cxnLst/>
            <a:rect r="r" b="b" t="t" l="l"/>
            <a:pathLst>
              <a:path h="984135" w="928777">
                <a:moveTo>
                  <a:pt x="0" y="0"/>
                </a:moveTo>
                <a:lnTo>
                  <a:pt x="928777" y="0"/>
                </a:lnTo>
                <a:lnTo>
                  <a:pt x="928777" y="984135"/>
                </a:lnTo>
                <a:lnTo>
                  <a:pt x="0" y="98413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5" id="15"/>
          <p:cNvSpPr txBox="true"/>
          <p:nvPr/>
        </p:nvSpPr>
        <p:spPr>
          <a:xfrm rot="0">
            <a:off x="5910222" y="1258247"/>
            <a:ext cx="8202160" cy="989135"/>
          </a:xfrm>
          <a:prstGeom prst="rect">
            <a:avLst/>
          </a:prstGeom>
        </p:spPr>
        <p:txBody>
          <a:bodyPr anchor="t" rtlCol="false" tIns="0" lIns="0" bIns="0" rIns="0">
            <a:spAutoFit/>
          </a:bodyPr>
          <a:lstStyle/>
          <a:p>
            <a:pPr algn="l" marL="0" indent="0" lvl="0">
              <a:lnSpc>
                <a:spcPts val="7047"/>
              </a:lnSpc>
              <a:spcBef>
                <a:spcPct val="0"/>
              </a:spcBef>
            </a:pPr>
            <a:r>
              <a:rPr lang="en-US" b="true" sz="5872">
                <a:solidFill>
                  <a:srgbClr val="1A1A1A"/>
                </a:solidFill>
                <a:latin typeface="Codec Pro Bold"/>
                <a:ea typeface="Codec Pro Bold"/>
                <a:cs typeface="Codec Pro Bold"/>
                <a:sym typeface="Codec Pro Bold"/>
              </a:rPr>
              <a:t>PRO</a:t>
            </a:r>
            <a:r>
              <a:rPr lang="en-US" b="true" sz="5872" u="none">
                <a:solidFill>
                  <a:srgbClr val="1A1A1A"/>
                </a:solidFill>
                <a:latin typeface="Codec Pro Bold"/>
                <a:ea typeface="Codec Pro Bold"/>
                <a:cs typeface="Codec Pro Bold"/>
                <a:sym typeface="Codec Pro Bold"/>
              </a:rPr>
              <a:t>BLEMÁTICA</a:t>
            </a:r>
          </a:p>
        </p:txBody>
      </p:sp>
      <p:sp>
        <p:nvSpPr>
          <p:cNvPr name="TextBox 16" id="16"/>
          <p:cNvSpPr txBox="true"/>
          <p:nvPr/>
        </p:nvSpPr>
        <p:spPr>
          <a:xfrm rot="0">
            <a:off x="7106413" y="4962525"/>
            <a:ext cx="3179142" cy="304800"/>
          </a:xfrm>
          <a:prstGeom prst="rect">
            <a:avLst/>
          </a:prstGeom>
        </p:spPr>
        <p:txBody>
          <a:bodyPr anchor="t" rtlCol="false" tIns="0" lIns="0" bIns="0" rIns="0">
            <a:spAutoFit/>
          </a:bodyPr>
          <a:lstStyle/>
          <a:p>
            <a:pPr algn="ctr" marL="0" indent="0" lvl="0">
              <a:lnSpc>
                <a:spcPts val="2400"/>
              </a:lnSpc>
              <a:spcBef>
                <a:spcPct val="0"/>
              </a:spcBef>
            </a:pPr>
            <a:r>
              <a:rPr lang="en-US" b="true" sz="2000">
                <a:solidFill>
                  <a:srgbClr val="000000"/>
                </a:solidFill>
                <a:latin typeface="Montserrat Bold"/>
                <a:ea typeface="Montserrat Bold"/>
                <a:cs typeface="Montserrat Bold"/>
                <a:sym typeface="Montserrat Bold"/>
              </a:rPr>
              <a:t>Registros manuales</a:t>
            </a:r>
          </a:p>
        </p:txBody>
      </p:sp>
      <p:sp>
        <p:nvSpPr>
          <p:cNvPr name="TextBox 17" id="17"/>
          <p:cNvSpPr txBox="true"/>
          <p:nvPr/>
        </p:nvSpPr>
        <p:spPr>
          <a:xfrm rot="0">
            <a:off x="10424639" y="5007493"/>
            <a:ext cx="3110833" cy="914400"/>
          </a:xfrm>
          <a:prstGeom prst="rect">
            <a:avLst/>
          </a:prstGeom>
        </p:spPr>
        <p:txBody>
          <a:bodyPr anchor="t" rtlCol="false" tIns="0" lIns="0" bIns="0" rIns="0">
            <a:spAutoFit/>
          </a:bodyPr>
          <a:lstStyle/>
          <a:p>
            <a:pPr algn="ctr" marL="0" indent="0" lvl="0">
              <a:lnSpc>
                <a:spcPts val="2400"/>
              </a:lnSpc>
              <a:spcBef>
                <a:spcPct val="0"/>
              </a:spcBef>
            </a:pPr>
            <a:r>
              <a:rPr lang="en-US" b="true" sz="2000">
                <a:solidFill>
                  <a:srgbClr val="000000"/>
                </a:solidFill>
                <a:latin typeface="Montserrat Bold"/>
                <a:ea typeface="Montserrat Bold"/>
                <a:cs typeface="Montserrat Bold"/>
                <a:sym typeface="Montserrat Bold"/>
              </a:rPr>
              <a:t>Vencimiento de alimentos/medicamentos sin control</a:t>
            </a:r>
          </a:p>
        </p:txBody>
      </p:sp>
      <p:sp>
        <p:nvSpPr>
          <p:cNvPr name="TextBox 18" id="18"/>
          <p:cNvSpPr txBox="true"/>
          <p:nvPr/>
        </p:nvSpPr>
        <p:spPr>
          <a:xfrm rot="0">
            <a:off x="7245497" y="8174981"/>
            <a:ext cx="2874189" cy="609600"/>
          </a:xfrm>
          <a:prstGeom prst="rect">
            <a:avLst/>
          </a:prstGeom>
        </p:spPr>
        <p:txBody>
          <a:bodyPr anchor="t" rtlCol="false" tIns="0" lIns="0" bIns="0" rIns="0">
            <a:spAutoFit/>
          </a:bodyPr>
          <a:lstStyle/>
          <a:p>
            <a:pPr algn="ctr" marL="0" indent="0" lvl="0">
              <a:lnSpc>
                <a:spcPts val="2400"/>
              </a:lnSpc>
              <a:spcBef>
                <a:spcPct val="0"/>
              </a:spcBef>
            </a:pPr>
            <a:r>
              <a:rPr lang="en-US" b="true" sz="2000">
                <a:solidFill>
                  <a:srgbClr val="000000"/>
                </a:solidFill>
                <a:latin typeface="Montserrat Bold"/>
                <a:ea typeface="Montserrat Bold"/>
                <a:cs typeface="Montserrat Bold"/>
                <a:sym typeface="Montserrat Bold"/>
              </a:rPr>
              <a:t>Falta de reportes para decisiones</a:t>
            </a:r>
          </a:p>
        </p:txBody>
      </p:sp>
      <p:sp>
        <p:nvSpPr>
          <p:cNvPr name="TextBox 19" id="19"/>
          <p:cNvSpPr txBox="true"/>
          <p:nvPr/>
        </p:nvSpPr>
        <p:spPr>
          <a:xfrm rot="0">
            <a:off x="10424639" y="8174981"/>
            <a:ext cx="2874189" cy="914400"/>
          </a:xfrm>
          <a:prstGeom prst="rect">
            <a:avLst/>
          </a:prstGeom>
        </p:spPr>
        <p:txBody>
          <a:bodyPr anchor="t" rtlCol="false" tIns="0" lIns="0" bIns="0" rIns="0">
            <a:spAutoFit/>
          </a:bodyPr>
          <a:lstStyle/>
          <a:p>
            <a:pPr algn="ctr" marL="0" indent="0" lvl="0">
              <a:lnSpc>
                <a:spcPts val="2400"/>
              </a:lnSpc>
              <a:spcBef>
                <a:spcPct val="0"/>
              </a:spcBef>
            </a:pPr>
            <a:r>
              <a:rPr lang="en-US" b="true" sz="2000">
                <a:solidFill>
                  <a:srgbClr val="000000"/>
                </a:solidFill>
                <a:latin typeface="Montserrat Bold"/>
                <a:ea typeface="Montserrat Bold"/>
                <a:cs typeface="Montserrat Bold"/>
                <a:sym typeface="Montserrat Bold"/>
              </a:rPr>
              <a:t>Procesos de adopción desordenados</a:t>
            </a:r>
          </a:p>
        </p:txBody>
      </p:sp>
      <p:sp>
        <p:nvSpPr>
          <p:cNvPr name="TextBox 20" id="20"/>
          <p:cNvSpPr txBox="true"/>
          <p:nvPr/>
        </p:nvSpPr>
        <p:spPr>
          <a:xfrm rot="0">
            <a:off x="17259300" y="9288846"/>
            <a:ext cx="1028700" cy="974966"/>
          </a:xfrm>
          <a:prstGeom prst="rect">
            <a:avLst/>
          </a:prstGeom>
        </p:spPr>
        <p:txBody>
          <a:bodyPr anchor="t" rtlCol="false" tIns="0" lIns="0" bIns="0" rIns="0">
            <a:spAutoFit/>
          </a:bodyPr>
          <a:lstStyle/>
          <a:p>
            <a:pPr algn="ctr">
              <a:lnSpc>
                <a:spcPts val="6943"/>
              </a:lnSpc>
            </a:pPr>
            <a:r>
              <a:rPr lang="en-US" sz="5786">
                <a:solidFill>
                  <a:srgbClr val="000000"/>
                </a:solidFill>
                <a:latin typeface="Codec Pro"/>
                <a:ea typeface="Codec Pro"/>
                <a:cs typeface="Codec Pro"/>
                <a:sym typeface="Codec Pro"/>
              </a:rPr>
              <a:t>01</a:t>
            </a:r>
          </a:p>
        </p:txBody>
      </p:sp>
      <p:sp>
        <p:nvSpPr>
          <p:cNvPr name="Freeform 21" id="21"/>
          <p:cNvSpPr/>
          <p:nvPr/>
        </p:nvSpPr>
        <p:spPr>
          <a:xfrm flipH="false" flipV="false" rot="0">
            <a:off x="14757958" y="4456166"/>
            <a:ext cx="1838917" cy="1838917"/>
          </a:xfrm>
          <a:custGeom>
            <a:avLst/>
            <a:gdLst/>
            <a:ahLst/>
            <a:cxnLst/>
            <a:rect r="r" b="b" t="t" l="l"/>
            <a:pathLst>
              <a:path h="1838917" w="1838917">
                <a:moveTo>
                  <a:pt x="0" y="0"/>
                </a:moveTo>
                <a:lnTo>
                  <a:pt x="1838917" y="0"/>
                </a:lnTo>
                <a:lnTo>
                  <a:pt x="1838917" y="1838916"/>
                </a:lnTo>
                <a:lnTo>
                  <a:pt x="0" y="18389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15243733" y="4997071"/>
            <a:ext cx="825170" cy="796665"/>
          </a:xfrm>
          <a:custGeom>
            <a:avLst/>
            <a:gdLst/>
            <a:ahLst/>
            <a:cxnLst/>
            <a:rect r="r" b="b" t="t" l="l"/>
            <a:pathLst>
              <a:path h="796665" w="825170">
                <a:moveTo>
                  <a:pt x="0" y="0"/>
                </a:moveTo>
                <a:lnTo>
                  <a:pt x="825171" y="0"/>
                </a:lnTo>
                <a:lnTo>
                  <a:pt x="825171" y="796665"/>
                </a:lnTo>
                <a:lnTo>
                  <a:pt x="0" y="7966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14240322" y="6473220"/>
            <a:ext cx="2874189" cy="914400"/>
          </a:xfrm>
          <a:prstGeom prst="rect">
            <a:avLst/>
          </a:prstGeom>
        </p:spPr>
        <p:txBody>
          <a:bodyPr anchor="t" rtlCol="false" tIns="0" lIns="0" bIns="0" rIns="0">
            <a:spAutoFit/>
          </a:bodyPr>
          <a:lstStyle/>
          <a:p>
            <a:pPr algn="ctr" marL="0" indent="0" lvl="0">
              <a:lnSpc>
                <a:spcPts val="2400"/>
              </a:lnSpc>
              <a:spcBef>
                <a:spcPct val="0"/>
              </a:spcBef>
            </a:pPr>
            <a:r>
              <a:rPr lang="en-US" b="true" sz="2000">
                <a:solidFill>
                  <a:srgbClr val="000000"/>
                </a:solidFill>
                <a:latin typeface="Montserrat Bold"/>
                <a:ea typeface="Montserrat Bold"/>
                <a:cs typeface="Montserrat Bold"/>
                <a:sym typeface="Montserrat Bold"/>
              </a:rPr>
              <a:t>Escasa accesibilidad para clientes con discapacidad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430853" y="457040"/>
            <a:ext cx="6687266" cy="9369199"/>
          </a:xfrm>
          <a:custGeom>
            <a:avLst/>
            <a:gdLst/>
            <a:ahLst/>
            <a:cxnLst/>
            <a:rect r="r" b="b" t="t" l="l"/>
            <a:pathLst>
              <a:path h="9369199" w="6687266">
                <a:moveTo>
                  <a:pt x="0" y="0"/>
                </a:moveTo>
                <a:lnTo>
                  <a:pt x="6687266" y="0"/>
                </a:lnTo>
                <a:lnTo>
                  <a:pt x="6687266" y="9369199"/>
                </a:lnTo>
                <a:lnTo>
                  <a:pt x="0" y="9369199"/>
                </a:lnTo>
                <a:lnTo>
                  <a:pt x="0" y="0"/>
                </a:lnTo>
                <a:close/>
              </a:path>
            </a:pathLst>
          </a:custGeom>
          <a:blipFill>
            <a:blip r:embed="rId2"/>
            <a:stretch>
              <a:fillRect l="-43403" t="0" r="-43403" b="0"/>
            </a:stretch>
          </a:blipFill>
        </p:spPr>
      </p:sp>
      <p:grpSp>
        <p:nvGrpSpPr>
          <p:cNvPr name="Group 3" id="3"/>
          <p:cNvGrpSpPr/>
          <p:nvPr/>
        </p:nvGrpSpPr>
        <p:grpSpPr>
          <a:xfrm rot="0">
            <a:off x="6184668" y="3443582"/>
            <a:ext cx="8614090" cy="2692791"/>
            <a:chOff x="0" y="0"/>
            <a:chExt cx="2268732" cy="709212"/>
          </a:xfrm>
        </p:grpSpPr>
        <p:sp>
          <p:nvSpPr>
            <p:cNvPr name="Freeform 4" id="4"/>
            <p:cNvSpPr/>
            <p:nvPr/>
          </p:nvSpPr>
          <p:spPr>
            <a:xfrm flipH="false" flipV="false" rot="0">
              <a:off x="0" y="0"/>
              <a:ext cx="2268732" cy="709212"/>
            </a:xfrm>
            <a:custGeom>
              <a:avLst/>
              <a:gdLst/>
              <a:ahLst/>
              <a:cxnLst/>
              <a:rect r="r" b="b" t="t" l="l"/>
              <a:pathLst>
                <a:path h="709212" w="2268732">
                  <a:moveTo>
                    <a:pt x="0" y="0"/>
                  </a:moveTo>
                  <a:lnTo>
                    <a:pt x="2268732" y="0"/>
                  </a:lnTo>
                  <a:lnTo>
                    <a:pt x="2268732" y="709212"/>
                  </a:lnTo>
                  <a:lnTo>
                    <a:pt x="0" y="709212"/>
                  </a:lnTo>
                  <a:close/>
                </a:path>
              </a:pathLst>
            </a:custGeom>
            <a:solidFill>
              <a:srgbClr val="1A1A1A"/>
            </a:solidFill>
          </p:spPr>
        </p:sp>
        <p:sp>
          <p:nvSpPr>
            <p:cNvPr name="TextBox 5" id="5"/>
            <p:cNvSpPr txBox="true"/>
            <p:nvPr/>
          </p:nvSpPr>
          <p:spPr>
            <a:xfrm>
              <a:off x="0" y="-19050"/>
              <a:ext cx="2268732" cy="728262"/>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7465033" y="1396704"/>
            <a:ext cx="6041505" cy="2047875"/>
          </a:xfrm>
          <a:prstGeom prst="rect">
            <a:avLst/>
          </a:prstGeom>
        </p:spPr>
        <p:txBody>
          <a:bodyPr anchor="t" rtlCol="false" tIns="0" lIns="0" bIns="0" rIns="0">
            <a:spAutoFit/>
          </a:bodyPr>
          <a:lstStyle/>
          <a:p>
            <a:pPr algn="l" marL="0" indent="0" lvl="0">
              <a:lnSpc>
                <a:spcPts val="7669"/>
              </a:lnSpc>
              <a:spcBef>
                <a:spcPct val="0"/>
              </a:spcBef>
            </a:pPr>
            <a:r>
              <a:rPr lang="en-US" b="true" sz="6391">
                <a:solidFill>
                  <a:srgbClr val="1A1A1A"/>
                </a:solidFill>
                <a:latin typeface="Codec Pro Bold"/>
                <a:ea typeface="Codec Pro Bold"/>
                <a:cs typeface="Codec Pro Bold"/>
                <a:sym typeface="Codec Pro Bold"/>
              </a:rPr>
              <a:t>SO</a:t>
            </a:r>
            <a:r>
              <a:rPr lang="en-US" b="true" sz="6391" u="none">
                <a:solidFill>
                  <a:srgbClr val="1A1A1A"/>
                </a:solidFill>
                <a:latin typeface="Codec Pro Bold"/>
                <a:ea typeface="Codec Pro Bold"/>
                <a:cs typeface="Codec Pro Bold"/>
                <a:sym typeface="Codec Pro Bold"/>
              </a:rPr>
              <a:t>LUCIÓN PROPUESTA</a:t>
            </a:r>
          </a:p>
        </p:txBody>
      </p:sp>
      <p:sp>
        <p:nvSpPr>
          <p:cNvPr name="Freeform 7" id="7"/>
          <p:cNvSpPr/>
          <p:nvPr/>
        </p:nvSpPr>
        <p:spPr>
          <a:xfrm flipH="false" flipV="false" rot="0">
            <a:off x="6184668" y="3444579"/>
            <a:ext cx="8614090" cy="2691794"/>
          </a:xfrm>
          <a:custGeom>
            <a:avLst/>
            <a:gdLst/>
            <a:ahLst/>
            <a:cxnLst/>
            <a:rect r="r" b="b" t="t" l="l"/>
            <a:pathLst>
              <a:path h="2691794" w="8614090">
                <a:moveTo>
                  <a:pt x="0" y="0"/>
                </a:moveTo>
                <a:lnTo>
                  <a:pt x="8614090" y="0"/>
                </a:lnTo>
                <a:lnTo>
                  <a:pt x="8614090" y="2691794"/>
                </a:lnTo>
                <a:lnTo>
                  <a:pt x="0" y="2691794"/>
                </a:lnTo>
                <a:lnTo>
                  <a:pt x="0" y="0"/>
                </a:lnTo>
                <a:close/>
              </a:path>
            </a:pathLst>
          </a:custGeom>
          <a:blipFill>
            <a:blip r:embed="rId3"/>
            <a:stretch>
              <a:fillRect l="-200211" t="-164055" r="-218929" b="-64055"/>
            </a:stretch>
          </a:blipFill>
        </p:spPr>
      </p:sp>
      <p:sp>
        <p:nvSpPr>
          <p:cNvPr name="Freeform 8" id="8"/>
          <p:cNvSpPr/>
          <p:nvPr/>
        </p:nvSpPr>
        <p:spPr>
          <a:xfrm flipH="false" flipV="false" rot="0">
            <a:off x="6446571" y="4197490"/>
            <a:ext cx="1180822" cy="1140030"/>
          </a:xfrm>
          <a:custGeom>
            <a:avLst/>
            <a:gdLst/>
            <a:ahLst/>
            <a:cxnLst/>
            <a:rect r="r" b="b" t="t" l="l"/>
            <a:pathLst>
              <a:path h="1140030" w="1180822">
                <a:moveTo>
                  <a:pt x="0" y="0"/>
                </a:moveTo>
                <a:lnTo>
                  <a:pt x="1180823" y="0"/>
                </a:lnTo>
                <a:lnTo>
                  <a:pt x="1180823" y="1140030"/>
                </a:lnTo>
                <a:lnTo>
                  <a:pt x="0" y="11400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7816471" y="3975719"/>
            <a:ext cx="6249938" cy="1554997"/>
          </a:xfrm>
          <a:prstGeom prst="rect">
            <a:avLst/>
          </a:prstGeom>
        </p:spPr>
        <p:txBody>
          <a:bodyPr anchor="t" rtlCol="false" tIns="0" lIns="0" bIns="0" rIns="0">
            <a:spAutoFit/>
          </a:bodyPr>
          <a:lstStyle/>
          <a:p>
            <a:pPr algn="l" marL="384222" indent="-192111" lvl="1">
              <a:lnSpc>
                <a:spcPts val="2491"/>
              </a:lnSpc>
              <a:buFont typeface="Arial"/>
              <a:buChar char="•"/>
            </a:pPr>
            <a:r>
              <a:rPr lang="en-US" b="true" sz="1779">
                <a:solidFill>
                  <a:srgbClr val="FFFFFF"/>
                </a:solidFill>
                <a:latin typeface="Montserrat Bold"/>
                <a:ea typeface="Montserrat Bold"/>
                <a:cs typeface="Montserrat Bold"/>
                <a:sym typeface="Montserrat Bold"/>
              </a:rPr>
              <a:t>Punto de venta + Inventario digital con alertas.</a:t>
            </a:r>
          </a:p>
          <a:p>
            <a:pPr algn="l" marL="384222" indent="-192111" lvl="1">
              <a:lnSpc>
                <a:spcPts val="2491"/>
              </a:lnSpc>
              <a:buFont typeface="Arial"/>
              <a:buChar char="•"/>
            </a:pPr>
            <a:r>
              <a:rPr lang="en-US" b="true" sz="1779">
                <a:solidFill>
                  <a:srgbClr val="FFFFFF"/>
                </a:solidFill>
                <a:latin typeface="Montserrat Bold"/>
                <a:ea typeface="Montserrat Bold"/>
                <a:cs typeface="Montserrat Bold"/>
                <a:sym typeface="Montserrat Bold"/>
              </a:rPr>
              <a:t>Módulo de adopciones centralizado.</a:t>
            </a:r>
          </a:p>
          <a:p>
            <a:pPr algn="l" marL="384222" indent="-192111" lvl="1">
              <a:lnSpc>
                <a:spcPts val="2491"/>
              </a:lnSpc>
              <a:buFont typeface="Arial"/>
              <a:buChar char="•"/>
            </a:pPr>
            <a:r>
              <a:rPr lang="en-US" b="true" sz="1779">
                <a:solidFill>
                  <a:srgbClr val="FFFFFF"/>
                </a:solidFill>
                <a:latin typeface="Montserrat Bold"/>
                <a:ea typeface="Montserrat Bold"/>
                <a:cs typeface="Montserrat Bold"/>
                <a:sym typeface="Montserrat Bold"/>
              </a:rPr>
              <a:t>Dashboard de reportes y estadísticas.</a:t>
            </a:r>
          </a:p>
          <a:p>
            <a:pPr algn="l" marL="384222" indent="-192111" lvl="1">
              <a:lnSpc>
                <a:spcPts val="2491"/>
              </a:lnSpc>
              <a:buFont typeface="Arial"/>
              <a:buChar char="•"/>
            </a:pPr>
            <a:r>
              <a:rPr lang="en-US" b="true" sz="1779">
                <a:solidFill>
                  <a:srgbClr val="FFFFFF"/>
                </a:solidFill>
                <a:latin typeface="Montserrat Bold"/>
                <a:ea typeface="Montserrat Bold"/>
                <a:cs typeface="Montserrat Bold"/>
                <a:sym typeface="Montserrat Bold"/>
              </a:rPr>
              <a:t>Funcionalidades de accesibilidad.</a:t>
            </a:r>
          </a:p>
          <a:p>
            <a:pPr algn="l" marL="384222" indent="-192111" lvl="1">
              <a:lnSpc>
                <a:spcPts val="2491"/>
              </a:lnSpc>
              <a:buFont typeface="Arial"/>
              <a:buChar char="•"/>
            </a:pPr>
            <a:r>
              <a:rPr lang="en-US" b="true" sz="1779">
                <a:solidFill>
                  <a:srgbClr val="FFFFFF"/>
                </a:solidFill>
                <a:latin typeface="Montserrat Bold"/>
                <a:ea typeface="Montserrat Bold"/>
                <a:cs typeface="Montserrat Bold"/>
                <a:sym typeface="Montserrat Bold"/>
              </a:rPr>
              <a:t>Extensión con Machine Learning + Chatbot.</a:t>
            </a:r>
          </a:p>
        </p:txBody>
      </p:sp>
      <p:grpSp>
        <p:nvGrpSpPr>
          <p:cNvPr name="Group 10" id="10"/>
          <p:cNvGrpSpPr/>
          <p:nvPr/>
        </p:nvGrpSpPr>
        <p:grpSpPr>
          <a:xfrm rot="0">
            <a:off x="14367097" y="-528914"/>
            <a:ext cx="5635341" cy="1831792"/>
            <a:chOff x="0" y="0"/>
            <a:chExt cx="1484205" cy="482447"/>
          </a:xfrm>
        </p:grpSpPr>
        <p:sp>
          <p:nvSpPr>
            <p:cNvPr name="Freeform 11" id="11"/>
            <p:cNvSpPr/>
            <p:nvPr/>
          </p:nvSpPr>
          <p:spPr>
            <a:xfrm flipH="false" flipV="false" rot="0">
              <a:off x="0" y="0"/>
              <a:ext cx="1484205" cy="482447"/>
            </a:xfrm>
            <a:custGeom>
              <a:avLst/>
              <a:gdLst/>
              <a:ahLst/>
              <a:cxnLst/>
              <a:rect r="r" b="b" t="t" l="l"/>
              <a:pathLst>
                <a:path h="482447" w="1484205">
                  <a:moveTo>
                    <a:pt x="0" y="0"/>
                  </a:moveTo>
                  <a:lnTo>
                    <a:pt x="1484205" y="0"/>
                  </a:lnTo>
                  <a:lnTo>
                    <a:pt x="1484205" y="482447"/>
                  </a:lnTo>
                  <a:lnTo>
                    <a:pt x="0" y="482447"/>
                  </a:lnTo>
                  <a:close/>
                </a:path>
              </a:pathLst>
            </a:custGeom>
            <a:solidFill>
              <a:srgbClr val="1A1A1A"/>
            </a:solidFill>
          </p:spPr>
        </p:sp>
        <p:sp>
          <p:nvSpPr>
            <p:cNvPr name="TextBox 12" id="12"/>
            <p:cNvSpPr txBox="true"/>
            <p:nvPr/>
          </p:nvSpPr>
          <p:spPr>
            <a:xfrm>
              <a:off x="0" y="-19050"/>
              <a:ext cx="1484205" cy="501497"/>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01</a:t>
              </a:r>
            </a:p>
          </p:txBody>
        </p:sp>
      </p:grpSp>
      <p:sp>
        <p:nvSpPr>
          <p:cNvPr name="Freeform 13" id="13"/>
          <p:cNvSpPr/>
          <p:nvPr/>
        </p:nvSpPr>
        <p:spPr>
          <a:xfrm flipH="false" flipV="false" rot="0">
            <a:off x="14896197" y="231664"/>
            <a:ext cx="3118711" cy="697547"/>
          </a:xfrm>
          <a:custGeom>
            <a:avLst/>
            <a:gdLst/>
            <a:ahLst/>
            <a:cxnLst/>
            <a:rect r="r" b="b" t="t" l="l"/>
            <a:pathLst>
              <a:path h="697547" w="3118711">
                <a:moveTo>
                  <a:pt x="0" y="0"/>
                </a:moveTo>
                <a:lnTo>
                  <a:pt x="3118711" y="0"/>
                </a:lnTo>
                <a:lnTo>
                  <a:pt x="3118711" y="697547"/>
                </a:lnTo>
                <a:lnTo>
                  <a:pt x="0" y="697547"/>
                </a:lnTo>
                <a:lnTo>
                  <a:pt x="0" y="0"/>
                </a:lnTo>
                <a:close/>
              </a:path>
            </a:pathLst>
          </a:custGeom>
          <a:blipFill>
            <a:blip r:embed="rId6"/>
            <a:stretch>
              <a:fillRect l="0" t="0" r="0" b="0"/>
            </a:stretch>
          </a:blipFill>
        </p:spPr>
      </p:sp>
      <p:sp>
        <p:nvSpPr>
          <p:cNvPr name="TextBox 14" id="14"/>
          <p:cNvSpPr txBox="true"/>
          <p:nvPr/>
        </p:nvSpPr>
        <p:spPr>
          <a:xfrm rot="0">
            <a:off x="17259300" y="9288846"/>
            <a:ext cx="1028700" cy="974966"/>
          </a:xfrm>
          <a:prstGeom prst="rect">
            <a:avLst/>
          </a:prstGeom>
        </p:spPr>
        <p:txBody>
          <a:bodyPr anchor="t" rtlCol="false" tIns="0" lIns="0" bIns="0" rIns="0">
            <a:spAutoFit/>
          </a:bodyPr>
          <a:lstStyle/>
          <a:p>
            <a:pPr algn="ctr">
              <a:lnSpc>
                <a:spcPts val="6943"/>
              </a:lnSpc>
            </a:pPr>
            <a:r>
              <a:rPr lang="en-US" sz="5786">
                <a:solidFill>
                  <a:srgbClr val="000000"/>
                </a:solidFill>
                <a:latin typeface="Codec Pro"/>
                <a:ea typeface="Codec Pro"/>
                <a:cs typeface="Codec Pro"/>
                <a:sym typeface="Codec Pro"/>
              </a:rPr>
              <a:t>02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10744200" y="0"/>
            <a:ext cx="7543800" cy="10287000"/>
            <a:chOff x="0" y="0"/>
            <a:chExt cx="1986844" cy="2709333"/>
          </a:xfrm>
        </p:grpSpPr>
        <p:sp>
          <p:nvSpPr>
            <p:cNvPr name="Freeform 3" id="3"/>
            <p:cNvSpPr/>
            <p:nvPr/>
          </p:nvSpPr>
          <p:spPr>
            <a:xfrm flipH="false" flipV="false" rot="0">
              <a:off x="0" y="0"/>
              <a:ext cx="1986844" cy="2709333"/>
            </a:xfrm>
            <a:custGeom>
              <a:avLst/>
              <a:gdLst/>
              <a:ahLst/>
              <a:cxnLst/>
              <a:rect r="r" b="b" t="t" l="l"/>
              <a:pathLst>
                <a:path h="2709333" w="1986844">
                  <a:moveTo>
                    <a:pt x="0" y="0"/>
                  </a:moveTo>
                  <a:lnTo>
                    <a:pt x="1986844" y="0"/>
                  </a:lnTo>
                  <a:lnTo>
                    <a:pt x="1986844" y="2709333"/>
                  </a:lnTo>
                  <a:lnTo>
                    <a:pt x="0" y="2709333"/>
                  </a:lnTo>
                  <a:close/>
                </a:path>
              </a:pathLst>
            </a:custGeom>
            <a:solidFill>
              <a:srgbClr val="1A1A1A"/>
            </a:solidFill>
          </p:spPr>
        </p:sp>
        <p:sp>
          <p:nvSpPr>
            <p:cNvPr name="TextBox 4" id="4"/>
            <p:cNvSpPr txBox="true"/>
            <p:nvPr/>
          </p:nvSpPr>
          <p:spPr>
            <a:xfrm>
              <a:off x="0" y="-38100"/>
              <a:ext cx="1986844" cy="2747433"/>
            </a:xfrm>
            <a:prstGeom prst="rect">
              <a:avLst/>
            </a:prstGeom>
          </p:spPr>
          <p:txBody>
            <a:bodyPr anchor="ctr" rtlCol="false" tIns="50800" lIns="50800" bIns="50800" rIns="50800"/>
            <a:lstStyle/>
            <a:p>
              <a:pPr algn="ctr">
                <a:lnSpc>
                  <a:spcPts val="2903"/>
                </a:lnSpc>
              </a:pPr>
            </a:p>
          </p:txBody>
        </p:sp>
      </p:grpSp>
      <p:sp>
        <p:nvSpPr>
          <p:cNvPr name="Freeform 5" id="5"/>
          <p:cNvSpPr/>
          <p:nvPr/>
        </p:nvSpPr>
        <p:spPr>
          <a:xfrm flipH="false" flipV="false" rot="0">
            <a:off x="12458700" y="339290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263697" y="801407"/>
            <a:ext cx="1547027" cy="1814695"/>
          </a:xfrm>
          <a:custGeom>
            <a:avLst/>
            <a:gdLst/>
            <a:ahLst/>
            <a:cxnLst/>
            <a:rect r="r" b="b" t="t" l="l"/>
            <a:pathLst>
              <a:path h="1814695" w="1547027">
                <a:moveTo>
                  <a:pt x="0" y="0"/>
                </a:moveTo>
                <a:lnTo>
                  <a:pt x="1547028" y="0"/>
                </a:lnTo>
                <a:lnTo>
                  <a:pt x="1547028" y="1814695"/>
                </a:lnTo>
                <a:lnTo>
                  <a:pt x="0" y="18146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090657" y="801407"/>
            <a:ext cx="1431341" cy="1814695"/>
          </a:xfrm>
          <a:custGeom>
            <a:avLst/>
            <a:gdLst/>
            <a:ahLst/>
            <a:cxnLst/>
            <a:rect r="r" b="b" t="t" l="l"/>
            <a:pathLst>
              <a:path h="1814695" w="1431341">
                <a:moveTo>
                  <a:pt x="0" y="0"/>
                </a:moveTo>
                <a:lnTo>
                  <a:pt x="1431341" y="0"/>
                </a:lnTo>
                <a:lnTo>
                  <a:pt x="1431341" y="1814695"/>
                </a:lnTo>
                <a:lnTo>
                  <a:pt x="0" y="18146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824733" y="7027875"/>
            <a:ext cx="2424956" cy="1712625"/>
          </a:xfrm>
          <a:custGeom>
            <a:avLst/>
            <a:gdLst/>
            <a:ahLst/>
            <a:cxnLst/>
            <a:rect r="r" b="b" t="t" l="l"/>
            <a:pathLst>
              <a:path h="1712625" w="2424956">
                <a:moveTo>
                  <a:pt x="0" y="0"/>
                </a:moveTo>
                <a:lnTo>
                  <a:pt x="2424956" y="0"/>
                </a:lnTo>
                <a:lnTo>
                  <a:pt x="2424956" y="1712626"/>
                </a:lnTo>
                <a:lnTo>
                  <a:pt x="0" y="1712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2079394" y="0"/>
            <a:ext cx="4715797" cy="1002643"/>
            <a:chOff x="0" y="0"/>
            <a:chExt cx="1771799" cy="376709"/>
          </a:xfrm>
        </p:grpSpPr>
        <p:sp>
          <p:nvSpPr>
            <p:cNvPr name="Freeform 10" id="10"/>
            <p:cNvSpPr/>
            <p:nvPr/>
          </p:nvSpPr>
          <p:spPr>
            <a:xfrm flipH="false" flipV="false" rot="0">
              <a:off x="0" y="0"/>
              <a:ext cx="1771798" cy="376708"/>
            </a:xfrm>
            <a:custGeom>
              <a:avLst/>
              <a:gdLst/>
              <a:ahLst/>
              <a:cxnLst/>
              <a:rect r="r" b="b" t="t" l="l"/>
              <a:pathLst>
                <a:path h="376708" w="1771798">
                  <a:moveTo>
                    <a:pt x="0" y="0"/>
                  </a:moveTo>
                  <a:lnTo>
                    <a:pt x="1771798" y="0"/>
                  </a:lnTo>
                  <a:lnTo>
                    <a:pt x="1771798" y="376708"/>
                  </a:lnTo>
                  <a:lnTo>
                    <a:pt x="0" y="376708"/>
                  </a:lnTo>
                  <a:close/>
                </a:path>
              </a:pathLst>
            </a:custGeom>
            <a:solidFill>
              <a:srgbClr val="1A1A1A"/>
            </a:solidFill>
          </p:spPr>
        </p:sp>
        <p:sp>
          <p:nvSpPr>
            <p:cNvPr name="TextBox 11" id="11"/>
            <p:cNvSpPr txBox="true"/>
            <p:nvPr/>
          </p:nvSpPr>
          <p:spPr>
            <a:xfrm>
              <a:off x="0" y="-19050"/>
              <a:ext cx="1771799" cy="395759"/>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01</a:t>
              </a:r>
            </a:p>
          </p:txBody>
        </p:sp>
      </p:grpSp>
      <p:sp>
        <p:nvSpPr>
          <p:cNvPr name="Freeform 12" id="12"/>
          <p:cNvSpPr/>
          <p:nvPr/>
        </p:nvSpPr>
        <p:spPr>
          <a:xfrm flipH="false" flipV="false" rot="0">
            <a:off x="174348" y="251728"/>
            <a:ext cx="2186198" cy="488977"/>
          </a:xfrm>
          <a:custGeom>
            <a:avLst/>
            <a:gdLst/>
            <a:ahLst/>
            <a:cxnLst/>
            <a:rect r="r" b="b" t="t" l="l"/>
            <a:pathLst>
              <a:path h="488977" w="2186198">
                <a:moveTo>
                  <a:pt x="0" y="0"/>
                </a:moveTo>
                <a:lnTo>
                  <a:pt x="2186199" y="0"/>
                </a:lnTo>
                <a:lnTo>
                  <a:pt x="2186199" y="488976"/>
                </a:lnTo>
                <a:lnTo>
                  <a:pt x="0" y="488976"/>
                </a:lnTo>
                <a:lnTo>
                  <a:pt x="0" y="0"/>
                </a:lnTo>
                <a:close/>
              </a:path>
            </a:pathLst>
          </a:custGeom>
          <a:blipFill>
            <a:blip r:embed="rId10"/>
            <a:stretch>
              <a:fillRect l="0" t="0" r="0" b="0"/>
            </a:stretch>
          </a:blipFill>
        </p:spPr>
      </p:sp>
      <p:sp>
        <p:nvSpPr>
          <p:cNvPr name="Freeform 13" id="13"/>
          <p:cNvSpPr/>
          <p:nvPr/>
        </p:nvSpPr>
        <p:spPr>
          <a:xfrm flipH="false" flipV="false" rot="0">
            <a:off x="6879629" y="3785086"/>
            <a:ext cx="2148863" cy="1592844"/>
          </a:xfrm>
          <a:custGeom>
            <a:avLst/>
            <a:gdLst/>
            <a:ahLst/>
            <a:cxnLst/>
            <a:rect r="r" b="b" t="t" l="l"/>
            <a:pathLst>
              <a:path h="1592844" w="2148863">
                <a:moveTo>
                  <a:pt x="0" y="0"/>
                </a:moveTo>
                <a:lnTo>
                  <a:pt x="2148862" y="0"/>
                </a:lnTo>
                <a:lnTo>
                  <a:pt x="2148862" y="1592845"/>
                </a:lnTo>
                <a:lnTo>
                  <a:pt x="0" y="15928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6989205" y="7212470"/>
            <a:ext cx="1859330" cy="1528031"/>
          </a:xfrm>
          <a:custGeom>
            <a:avLst/>
            <a:gdLst/>
            <a:ahLst/>
            <a:cxnLst/>
            <a:rect r="r" b="b" t="t" l="l"/>
            <a:pathLst>
              <a:path h="1528031" w="1859330">
                <a:moveTo>
                  <a:pt x="0" y="0"/>
                </a:moveTo>
                <a:lnTo>
                  <a:pt x="1859330" y="0"/>
                </a:lnTo>
                <a:lnTo>
                  <a:pt x="1859330" y="1528031"/>
                </a:lnTo>
                <a:lnTo>
                  <a:pt x="0" y="152803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4142736" y="3785086"/>
            <a:ext cx="1951417" cy="1592844"/>
          </a:xfrm>
          <a:custGeom>
            <a:avLst/>
            <a:gdLst/>
            <a:ahLst/>
            <a:cxnLst/>
            <a:rect r="r" b="b" t="t" l="l"/>
            <a:pathLst>
              <a:path h="1592844" w="1951417">
                <a:moveTo>
                  <a:pt x="0" y="0"/>
                </a:moveTo>
                <a:lnTo>
                  <a:pt x="1951417" y="0"/>
                </a:lnTo>
                <a:lnTo>
                  <a:pt x="1951417" y="1592845"/>
                </a:lnTo>
                <a:lnTo>
                  <a:pt x="0" y="159284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6" id="16"/>
          <p:cNvSpPr txBox="true"/>
          <p:nvPr/>
        </p:nvSpPr>
        <p:spPr>
          <a:xfrm rot="0">
            <a:off x="11250079" y="218386"/>
            <a:ext cx="4833769" cy="1162050"/>
          </a:xfrm>
          <a:prstGeom prst="rect">
            <a:avLst/>
          </a:prstGeom>
        </p:spPr>
        <p:txBody>
          <a:bodyPr anchor="t" rtlCol="false" tIns="0" lIns="0" bIns="0" rIns="0">
            <a:spAutoFit/>
          </a:bodyPr>
          <a:lstStyle/>
          <a:p>
            <a:pPr algn="l" marL="0" indent="0" lvl="0">
              <a:lnSpc>
                <a:spcPts val="8309"/>
              </a:lnSpc>
              <a:spcBef>
                <a:spcPct val="0"/>
              </a:spcBef>
            </a:pPr>
            <a:r>
              <a:rPr lang="en-US" b="true" sz="6924">
                <a:solidFill>
                  <a:srgbClr val="FFFFFF"/>
                </a:solidFill>
                <a:latin typeface="Codec Pro Bold"/>
                <a:ea typeface="Codec Pro Bold"/>
                <a:cs typeface="Codec Pro Bold"/>
                <a:sym typeface="Codec Pro Bold"/>
              </a:rPr>
              <a:t>OBJETIVOS</a:t>
            </a:r>
          </a:p>
        </p:txBody>
      </p:sp>
      <p:sp>
        <p:nvSpPr>
          <p:cNvPr name="TextBox 17" id="17"/>
          <p:cNvSpPr txBox="true"/>
          <p:nvPr/>
        </p:nvSpPr>
        <p:spPr>
          <a:xfrm rot="0">
            <a:off x="4142736" y="2710876"/>
            <a:ext cx="1788950" cy="653802"/>
          </a:xfrm>
          <a:prstGeom prst="rect">
            <a:avLst/>
          </a:prstGeom>
        </p:spPr>
        <p:txBody>
          <a:bodyPr anchor="t" rtlCol="false" tIns="0" lIns="0" bIns="0" rIns="0">
            <a:spAutoFit/>
          </a:bodyPr>
          <a:lstStyle/>
          <a:p>
            <a:pPr algn="just">
              <a:lnSpc>
                <a:spcPts val="2613"/>
              </a:lnSpc>
            </a:pPr>
            <a:r>
              <a:rPr lang="en-US" b="true" sz="1867">
                <a:solidFill>
                  <a:srgbClr val="100F0D"/>
                </a:solidFill>
                <a:latin typeface="Montserrat Bold"/>
                <a:ea typeface="Montserrat Bold"/>
                <a:cs typeface="Montserrat Bold"/>
                <a:sym typeface="Montserrat Bold"/>
              </a:rPr>
              <a:t>Modelar de base de datos</a:t>
            </a:r>
          </a:p>
        </p:txBody>
      </p:sp>
      <p:sp>
        <p:nvSpPr>
          <p:cNvPr name="TextBox 18" id="18"/>
          <p:cNvSpPr txBox="true"/>
          <p:nvPr/>
        </p:nvSpPr>
        <p:spPr>
          <a:xfrm rot="0">
            <a:off x="11476788" y="1766942"/>
            <a:ext cx="6078624" cy="1153817"/>
          </a:xfrm>
          <a:prstGeom prst="rect">
            <a:avLst/>
          </a:prstGeom>
        </p:spPr>
        <p:txBody>
          <a:bodyPr anchor="t" rtlCol="false" tIns="0" lIns="0" bIns="0" rIns="0">
            <a:spAutoFit/>
          </a:bodyPr>
          <a:lstStyle/>
          <a:p>
            <a:pPr algn="l">
              <a:lnSpc>
                <a:spcPts val="3078"/>
              </a:lnSpc>
            </a:pPr>
            <a:r>
              <a:rPr lang="en-US" sz="2199" b="true">
                <a:solidFill>
                  <a:srgbClr val="FFFFFF"/>
                </a:solidFill>
                <a:latin typeface="Montserrat Bold"/>
                <a:ea typeface="Montserrat Bold"/>
                <a:cs typeface="Montserrat Bold"/>
                <a:sym typeface="Montserrat Bold"/>
              </a:rPr>
              <a:t>Diseñar e implementar un sistema de ventas, inventario y adopción con dashboard accesible.</a:t>
            </a:r>
          </a:p>
        </p:txBody>
      </p:sp>
      <p:sp>
        <p:nvSpPr>
          <p:cNvPr name="TextBox 19" id="19"/>
          <p:cNvSpPr txBox="true"/>
          <p:nvPr/>
        </p:nvSpPr>
        <p:spPr>
          <a:xfrm rot="0">
            <a:off x="6764120" y="2710876"/>
            <a:ext cx="2084415" cy="653802"/>
          </a:xfrm>
          <a:prstGeom prst="rect">
            <a:avLst/>
          </a:prstGeom>
        </p:spPr>
        <p:txBody>
          <a:bodyPr anchor="t" rtlCol="false" tIns="0" lIns="0" bIns="0" rIns="0">
            <a:spAutoFit/>
          </a:bodyPr>
          <a:lstStyle/>
          <a:p>
            <a:pPr algn="ctr">
              <a:lnSpc>
                <a:spcPts val="2613"/>
              </a:lnSpc>
            </a:pPr>
            <a:r>
              <a:rPr lang="en-US" b="true" sz="1867">
                <a:solidFill>
                  <a:srgbClr val="100F0D"/>
                </a:solidFill>
                <a:latin typeface="Montserrat Bold"/>
                <a:ea typeface="Montserrat Bold"/>
                <a:cs typeface="Montserrat Bold"/>
                <a:sym typeface="Montserrat Bold"/>
              </a:rPr>
              <a:t>Implementar de CRUD y alertas</a:t>
            </a:r>
          </a:p>
        </p:txBody>
      </p:sp>
      <p:sp>
        <p:nvSpPr>
          <p:cNvPr name="TextBox 20" id="20"/>
          <p:cNvSpPr txBox="true"/>
          <p:nvPr/>
        </p:nvSpPr>
        <p:spPr>
          <a:xfrm rot="0">
            <a:off x="4142736" y="5575728"/>
            <a:ext cx="1788950" cy="985365"/>
          </a:xfrm>
          <a:prstGeom prst="rect">
            <a:avLst/>
          </a:prstGeom>
        </p:spPr>
        <p:txBody>
          <a:bodyPr anchor="t" rtlCol="false" tIns="0" lIns="0" bIns="0" rIns="0">
            <a:spAutoFit/>
          </a:bodyPr>
          <a:lstStyle/>
          <a:p>
            <a:pPr algn="ctr">
              <a:lnSpc>
                <a:spcPts val="2613"/>
              </a:lnSpc>
            </a:pPr>
            <a:r>
              <a:rPr lang="en-US" b="true" sz="1867">
                <a:solidFill>
                  <a:srgbClr val="100F0D"/>
                </a:solidFill>
                <a:latin typeface="Montserrat Bold"/>
                <a:ea typeface="Montserrat Bold"/>
                <a:cs typeface="Montserrat Bold"/>
                <a:sym typeface="Montserrat Bold"/>
              </a:rPr>
              <a:t>Registro y contacto en adopciones</a:t>
            </a:r>
          </a:p>
        </p:txBody>
      </p:sp>
      <p:sp>
        <p:nvSpPr>
          <p:cNvPr name="TextBox 21" id="21"/>
          <p:cNvSpPr txBox="true"/>
          <p:nvPr/>
        </p:nvSpPr>
        <p:spPr>
          <a:xfrm rot="0">
            <a:off x="7001484" y="5575728"/>
            <a:ext cx="1757878" cy="322239"/>
          </a:xfrm>
          <a:prstGeom prst="rect">
            <a:avLst/>
          </a:prstGeom>
        </p:spPr>
        <p:txBody>
          <a:bodyPr anchor="t" rtlCol="false" tIns="0" lIns="0" bIns="0" rIns="0">
            <a:spAutoFit/>
          </a:bodyPr>
          <a:lstStyle/>
          <a:p>
            <a:pPr algn="just">
              <a:lnSpc>
                <a:spcPts val="2613"/>
              </a:lnSpc>
            </a:pPr>
            <a:r>
              <a:rPr lang="en-US" b="true" sz="1867">
                <a:solidFill>
                  <a:srgbClr val="100F0D"/>
                </a:solidFill>
                <a:latin typeface="Montserrat Bold"/>
                <a:ea typeface="Montserrat Bold"/>
                <a:cs typeface="Montserrat Bold"/>
                <a:sym typeface="Montserrat Bold"/>
              </a:rPr>
              <a:t>ML y Chatbot</a:t>
            </a:r>
          </a:p>
        </p:txBody>
      </p:sp>
      <p:sp>
        <p:nvSpPr>
          <p:cNvPr name="TextBox 22" id="22"/>
          <p:cNvSpPr txBox="true"/>
          <p:nvPr/>
        </p:nvSpPr>
        <p:spPr>
          <a:xfrm rot="0">
            <a:off x="4024185" y="8831791"/>
            <a:ext cx="2084415" cy="653802"/>
          </a:xfrm>
          <a:prstGeom prst="rect">
            <a:avLst/>
          </a:prstGeom>
        </p:spPr>
        <p:txBody>
          <a:bodyPr anchor="t" rtlCol="false" tIns="0" lIns="0" bIns="0" rIns="0">
            <a:spAutoFit/>
          </a:bodyPr>
          <a:lstStyle/>
          <a:p>
            <a:pPr algn="ctr">
              <a:lnSpc>
                <a:spcPts val="2613"/>
              </a:lnSpc>
            </a:pPr>
            <a:r>
              <a:rPr lang="en-US" b="true" sz="1867">
                <a:solidFill>
                  <a:srgbClr val="100F0D"/>
                </a:solidFill>
                <a:latin typeface="Montserrat Bold"/>
                <a:ea typeface="Montserrat Bold"/>
                <a:cs typeface="Montserrat Bold"/>
                <a:sym typeface="Montserrat Bold"/>
              </a:rPr>
              <a:t>Generar de reportes</a:t>
            </a:r>
          </a:p>
        </p:txBody>
      </p:sp>
      <p:sp>
        <p:nvSpPr>
          <p:cNvPr name="TextBox 23" id="23"/>
          <p:cNvSpPr txBox="true"/>
          <p:nvPr/>
        </p:nvSpPr>
        <p:spPr>
          <a:xfrm rot="0">
            <a:off x="6838216" y="8831791"/>
            <a:ext cx="2084415" cy="985365"/>
          </a:xfrm>
          <a:prstGeom prst="rect">
            <a:avLst/>
          </a:prstGeom>
        </p:spPr>
        <p:txBody>
          <a:bodyPr anchor="t" rtlCol="false" tIns="0" lIns="0" bIns="0" rIns="0">
            <a:spAutoFit/>
          </a:bodyPr>
          <a:lstStyle/>
          <a:p>
            <a:pPr algn="ctr">
              <a:lnSpc>
                <a:spcPts val="2613"/>
              </a:lnSpc>
            </a:pPr>
            <a:r>
              <a:rPr lang="en-US" b="true" sz="1867">
                <a:solidFill>
                  <a:srgbClr val="100F0D"/>
                </a:solidFill>
                <a:latin typeface="Montserrat Bold"/>
                <a:ea typeface="Montserrat Bold"/>
                <a:cs typeface="Montserrat Bold"/>
                <a:sym typeface="Montserrat Bold"/>
              </a:rPr>
              <a:t>Accesibilidad y navegación inclusiva</a:t>
            </a:r>
          </a:p>
        </p:txBody>
      </p:sp>
      <p:sp>
        <p:nvSpPr>
          <p:cNvPr name="TextBox 24" id="24"/>
          <p:cNvSpPr txBox="true"/>
          <p:nvPr/>
        </p:nvSpPr>
        <p:spPr>
          <a:xfrm rot="0">
            <a:off x="17259300" y="9288846"/>
            <a:ext cx="1028700" cy="974966"/>
          </a:xfrm>
          <a:prstGeom prst="rect">
            <a:avLst/>
          </a:prstGeom>
        </p:spPr>
        <p:txBody>
          <a:bodyPr anchor="t" rtlCol="false" tIns="0" lIns="0" bIns="0" rIns="0">
            <a:spAutoFit/>
          </a:bodyPr>
          <a:lstStyle/>
          <a:p>
            <a:pPr algn="ctr">
              <a:lnSpc>
                <a:spcPts val="6943"/>
              </a:lnSpc>
            </a:pPr>
            <a:r>
              <a:rPr lang="en-US" sz="5786">
                <a:solidFill>
                  <a:srgbClr val="FFFFFF"/>
                </a:solidFill>
                <a:latin typeface="Codec Pro"/>
                <a:ea typeface="Codec Pro"/>
                <a:cs typeface="Codec Pro"/>
                <a:sym typeface="Codec Pro"/>
              </a:rPr>
              <a:t>03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10744200" y="0"/>
            <a:ext cx="7543800" cy="10287000"/>
            <a:chOff x="0" y="0"/>
            <a:chExt cx="1986844" cy="2709333"/>
          </a:xfrm>
        </p:grpSpPr>
        <p:sp>
          <p:nvSpPr>
            <p:cNvPr name="Freeform 3" id="3"/>
            <p:cNvSpPr/>
            <p:nvPr/>
          </p:nvSpPr>
          <p:spPr>
            <a:xfrm flipH="false" flipV="false" rot="0">
              <a:off x="0" y="0"/>
              <a:ext cx="1986844" cy="2709333"/>
            </a:xfrm>
            <a:custGeom>
              <a:avLst/>
              <a:gdLst/>
              <a:ahLst/>
              <a:cxnLst/>
              <a:rect r="r" b="b" t="t" l="l"/>
              <a:pathLst>
                <a:path h="2709333" w="1986844">
                  <a:moveTo>
                    <a:pt x="0" y="0"/>
                  </a:moveTo>
                  <a:lnTo>
                    <a:pt x="1986844" y="0"/>
                  </a:lnTo>
                  <a:lnTo>
                    <a:pt x="1986844" y="2709333"/>
                  </a:lnTo>
                  <a:lnTo>
                    <a:pt x="0" y="2709333"/>
                  </a:lnTo>
                  <a:close/>
                </a:path>
              </a:pathLst>
            </a:custGeom>
            <a:solidFill>
              <a:srgbClr val="1A1A1A"/>
            </a:solidFill>
          </p:spPr>
        </p:sp>
        <p:sp>
          <p:nvSpPr>
            <p:cNvPr name="TextBox 4" id="4"/>
            <p:cNvSpPr txBox="true"/>
            <p:nvPr/>
          </p:nvSpPr>
          <p:spPr>
            <a:xfrm>
              <a:off x="0" y="-38100"/>
              <a:ext cx="1986844" cy="2747433"/>
            </a:xfrm>
            <a:prstGeom prst="rect">
              <a:avLst/>
            </a:prstGeom>
          </p:spPr>
          <p:txBody>
            <a:bodyPr anchor="ctr" rtlCol="false" tIns="50800" lIns="50800" bIns="50800" rIns="50800"/>
            <a:lstStyle/>
            <a:p>
              <a:pPr algn="ctr">
                <a:lnSpc>
                  <a:spcPts val="2903"/>
                </a:lnSpc>
              </a:pPr>
            </a:p>
          </p:txBody>
        </p:sp>
      </p:grpSp>
      <p:sp>
        <p:nvSpPr>
          <p:cNvPr name="Freeform 5" id="5"/>
          <p:cNvSpPr/>
          <p:nvPr/>
        </p:nvSpPr>
        <p:spPr>
          <a:xfrm flipH="false" flipV="false" rot="0">
            <a:off x="12420600" y="399975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575740" y="4189477"/>
            <a:ext cx="3804520" cy="3735347"/>
          </a:xfrm>
          <a:custGeom>
            <a:avLst/>
            <a:gdLst/>
            <a:ahLst/>
            <a:cxnLst/>
            <a:rect r="r" b="b" t="t" l="l"/>
            <a:pathLst>
              <a:path h="3735347" w="3804520">
                <a:moveTo>
                  <a:pt x="0" y="0"/>
                </a:moveTo>
                <a:lnTo>
                  <a:pt x="3804520" y="0"/>
                </a:lnTo>
                <a:lnTo>
                  <a:pt x="3804520" y="3735347"/>
                </a:lnTo>
                <a:lnTo>
                  <a:pt x="0" y="37353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283016" y="-583209"/>
            <a:ext cx="6859675" cy="1831792"/>
            <a:chOff x="0" y="0"/>
            <a:chExt cx="1806663" cy="482447"/>
          </a:xfrm>
        </p:grpSpPr>
        <p:sp>
          <p:nvSpPr>
            <p:cNvPr name="Freeform 8" id="8"/>
            <p:cNvSpPr/>
            <p:nvPr/>
          </p:nvSpPr>
          <p:spPr>
            <a:xfrm flipH="false" flipV="false" rot="0">
              <a:off x="0" y="0"/>
              <a:ext cx="1806663" cy="482447"/>
            </a:xfrm>
            <a:custGeom>
              <a:avLst/>
              <a:gdLst/>
              <a:ahLst/>
              <a:cxnLst/>
              <a:rect r="r" b="b" t="t" l="l"/>
              <a:pathLst>
                <a:path h="482447" w="1806663">
                  <a:moveTo>
                    <a:pt x="0" y="0"/>
                  </a:moveTo>
                  <a:lnTo>
                    <a:pt x="1806663" y="0"/>
                  </a:lnTo>
                  <a:lnTo>
                    <a:pt x="1806663" y="482447"/>
                  </a:lnTo>
                  <a:lnTo>
                    <a:pt x="0" y="482447"/>
                  </a:lnTo>
                  <a:close/>
                </a:path>
              </a:pathLst>
            </a:custGeom>
            <a:solidFill>
              <a:srgbClr val="1A1A1A"/>
            </a:solidFill>
          </p:spPr>
        </p:sp>
        <p:sp>
          <p:nvSpPr>
            <p:cNvPr name="TextBox 9" id="9"/>
            <p:cNvSpPr txBox="true"/>
            <p:nvPr/>
          </p:nvSpPr>
          <p:spPr>
            <a:xfrm>
              <a:off x="0" y="-19050"/>
              <a:ext cx="1806663" cy="501497"/>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01</a:t>
              </a:r>
            </a:p>
          </p:txBody>
        </p:sp>
      </p:grpSp>
      <p:sp>
        <p:nvSpPr>
          <p:cNvPr name="Freeform 10" id="10"/>
          <p:cNvSpPr/>
          <p:nvPr/>
        </p:nvSpPr>
        <p:spPr>
          <a:xfrm flipH="false" flipV="false" rot="0">
            <a:off x="932049" y="177368"/>
            <a:ext cx="3118711" cy="697547"/>
          </a:xfrm>
          <a:custGeom>
            <a:avLst/>
            <a:gdLst/>
            <a:ahLst/>
            <a:cxnLst/>
            <a:rect r="r" b="b" t="t" l="l"/>
            <a:pathLst>
              <a:path h="697547" w="3118711">
                <a:moveTo>
                  <a:pt x="0" y="0"/>
                </a:moveTo>
                <a:lnTo>
                  <a:pt x="3118711" y="0"/>
                </a:lnTo>
                <a:lnTo>
                  <a:pt x="3118711" y="697548"/>
                </a:lnTo>
                <a:lnTo>
                  <a:pt x="0" y="697548"/>
                </a:lnTo>
                <a:lnTo>
                  <a:pt x="0" y="0"/>
                </a:lnTo>
                <a:close/>
              </a:path>
            </a:pathLst>
          </a:custGeom>
          <a:blipFill>
            <a:blip r:embed="rId6"/>
            <a:stretch>
              <a:fillRect l="0" t="0" r="0" b="0"/>
            </a:stretch>
          </a:blipFill>
        </p:spPr>
      </p:sp>
      <p:sp>
        <p:nvSpPr>
          <p:cNvPr name="Freeform 11" id="11"/>
          <p:cNvSpPr/>
          <p:nvPr/>
        </p:nvSpPr>
        <p:spPr>
          <a:xfrm flipH="false" flipV="false" rot="0">
            <a:off x="492357" y="2538637"/>
            <a:ext cx="2404348" cy="1971565"/>
          </a:xfrm>
          <a:custGeom>
            <a:avLst/>
            <a:gdLst/>
            <a:ahLst/>
            <a:cxnLst/>
            <a:rect r="r" b="b" t="t" l="l"/>
            <a:pathLst>
              <a:path h="1971565" w="2404348">
                <a:moveTo>
                  <a:pt x="0" y="0"/>
                </a:moveTo>
                <a:lnTo>
                  <a:pt x="2404347" y="0"/>
                </a:lnTo>
                <a:lnTo>
                  <a:pt x="2404347" y="1971565"/>
                </a:lnTo>
                <a:lnTo>
                  <a:pt x="0" y="19715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492357" y="5396231"/>
            <a:ext cx="2314294" cy="2314294"/>
          </a:xfrm>
          <a:custGeom>
            <a:avLst/>
            <a:gdLst/>
            <a:ahLst/>
            <a:cxnLst/>
            <a:rect r="r" b="b" t="t" l="l"/>
            <a:pathLst>
              <a:path h="2314294" w="2314294">
                <a:moveTo>
                  <a:pt x="0" y="0"/>
                </a:moveTo>
                <a:lnTo>
                  <a:pt x="2314293" y="0"/>
                </a:lnTo>
                <a:lnTo>
                  <a:pt x="2314293" y="2314294"/>
                </a:lnTo>
                <a:lnTo>
                  <a:pt x="0" y="23142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1250079" y="218386"/>
            <a:ext cx="6532042" cy="3257550"/>
          </a:xfrm>
          <a:prstGeom prst="rect">
            <a:avLst/>
          </a:prstGeom>
        </p:spPr>
        <p:txBody>
          <a:bodyPr anchor="t" rtlCol="false" tIns="0" lIns="0" bIns="0" rIns="0">
            <a:spAutoFit/>
          </a:bodyPr>
          <a:lstStyle/>
          <a:p>
            <a:pPr algn="l" marL="0" indent="0" lvl="0">
              <a:lnSpc>
                <a:spcPts val="8309"/>
              </a:lnSpc>
              <a:spcBef>
                <a:spcPct val="0"/>
              </a:spcBef>
            </a:pPr>
            <a:r>
              <a:rPr lang="en-US" b="true" sz="6924">
                <a:solidFill>
                  <a:srgbClr val="FFFFFF"/>
                </a:solidFill>
                <a:latin typeface="Codec Pro Bold"/>
                <a:ea typeface="Codec Pro Bold"/>
                <a:cs typeface="Codec Pro Bold"/>
                <a:sym typeface="Codec Pro Bold"/>
              </a:rPr>
              <a:t>PÚBLICO OBJETIVO Y RELEVANCIA</a:t>
            </a:r>
          </a:p>
        </p:txBody>
      </p:sp>
      <p:sp>
        <p:nvSpPr>
          <p:cNvPr name="TextBox 14" id="14"/>
          <p:cNvSpPr txBox="true"/>
          <p:nvPr/>
        </p:nvSpPr>
        <p:spPr>
          <a:xfrm rot="0">
            <a:off x="3325762" y="2733199"/>
            <a:ext cx="6078624" cy="1544342"/>
          </a:xfrm>
          <a:prstGeom prst="rect">
            <a:avLst/>
          </a:prstGeom>
        </p:spPr>
        <p:txBody>
          <a:bodyPr anchor="t" rtlCol="false" tIns="0" lIns="0" bIns="0" rIns="0">
            <a:spAutoFit/>
          </a:bodyPr>
          <a:lstStyle/>
          <a:p>
            <a:pPr algn="l">
              <a:lnSpc>
                <a:spcPts val="3078"/>
              </a:lnSpc>
            </a:pPr>
            <a:r>
              <a:rPr lang="en-US" sz="2199" b="true">
                <a:solidFill>
                  <a:srgbClr val="100F0D"/>
                </a:solidFill>
                <a:latin typeface="Montserrat Bold"/>
                <a:ea typeface="Montserrat Bold"/>
                <a:cs typeface="Montserrat Bold"/>
                <a:sym typeface="Montserrat Bold"/>
              </a:rPr>
              <a:t>Usuarios:</a:t>
            </a:r>
          </a:p>
          <a:p>
            <a:pPr algn="l" marL="474793" indent="-237397" lvl="1">
              <a:lnSpc>
                <a:spcPts val="3078"/>
              </a:lnSpc>
              <a:buFont typeface="Arial"/>
              <a:buChar char="•"/>
            </a:pPr>
            <a:r>
              <a:rPr lang="en-US" sz="2199">
                <a:solidFill>
                  <a:srgbClr val="100F0D"/>
                </a:solidFill>
                <a:latin typeface="Montserrat"/>
                <a:ea typeface="Montserrat"/>
                <a:cs typeface="Montserrat"/>
                <a:sym typeface="Montserrat"/>
              </a:rPr>
              <a:t>Administradores</a:t>
            </a:r>
          </a:p>
          <a:p>
            <a:pPr algn="l" marL="474793" indent="-237397" lvl="1">
              <a:lnSpc>
                <a:spcPts val="3078"/>
              </a:lnSpc>
              <a:buFont typeface="Arial"/>
              <a:buChar char="•"/>
            </a:pPr>
            <a:r>
              <a:rPr lang="en-US" sz="2199">
                <a:solidFill>
                  <a:srgbClr val="100F0D"/>
                </a:solidFill>
                <a:latin typeface="Montserrat"/>
                <a:ea typeface="Montserrat"/>
                <a:cs typeface="Montserrat"/>
                <a:sym typeface="Montserrat"/>
              </a:rPr>
              <a:t>Empleados de tiendas de mascotas</a:t>
            </a:r>
          </a:p>
          <a:p>
            <a:pPr algn="l" marL="474793" indent="-237397" lvl="1">
              <a:lnSpc>
                <a:spcPts val="3078"/>
              </a:lnSpc>
              <a:buFont typeface="Arial"/>
              <a:buChar char="•"/>
            </a:pPr>
            <a:r>
              <a:rPr lang="en-US" sz="2199">
                <a:solidFill>
                  <a:srgbClr val="100F0D"/>
                </a:solidFill>
                <a:latin typeface="Montserrat"/>
                <a:ea typeface="Montserrat"/>
                <a:cs typeface="Montserrat"/>
                <a:sym typeface="Montserrat"/>
              </a:rPr>
              <a:t>Usuarios / Clientes</a:t>
            </a:r>
          </a:p>
        </p:txBody>
      </p:sp>
      <p:sp>
        <p:nvSpPr>
          <p:cNvPr name="TextBox 15" id="15"/>
          <p:cNvSpPr txBox="true"/>
          <p:nvPr/>
        </p:nvSpPr>
        <p:spPr>
          <a:xfrm rot="0">
            <a:off x="3325762" y="5762157"/>
            <a:ext cx="6078624" cy="1544342"/>
          </a:xfrm>
          <a:prstGeom prst="rect">
            <a:avLst/>
          </a:prstGeom>
        </p:spPr>
        <p:txBody>
          <a:bodyPr anchor="t" rtlCol="false" tIns="0" lIns="0" bIns="0" rIns="0">
            <a:spAutoFit/>
          </a:bodyPr>
          <a:lstStyle/>
          <a:p>
            <a:pPr algn="l">
              <a:lnSpc>
                <a:spcPts val="3078"/>
              </a:lnSpc>
            </a:pPr>
            <a:r>
              <a:rPr lang="en-US" sz="2199" b="true">
                <a:solidFill>
                  <a:srgbClr val="100F0D"/>
                </a:solidFill>
                <a:latin typeface="Montserrat Bold"/>
                <a:ea typeface="Montserrat Bold"/>
                <a:cs typeface="Montserrat Bold"/>
                <a:sym typeface="Montserrat Bold"/>
              </a:rPr>
              <a:t>Impacto:</a:t>
            </a:r>
          </a:p>
          <a:p>
            <a:pPr algn="l" marL="474793" indent="-237397" lvl="1">
              <a:lnSpc>
                <a:spcPts val="3078"/>
              </a:lnSpc>
              <a:buFont typeface="Arial"/>
              <a:buChar char="•"/>
            </a:pPr>
            <a:r>
              <a:rPr lang="en-US" sz="2199">
                <a:solidFill>
                  <a:srgbClr val="100F0D"/>
                </a:solidFill>
                <a:latin typeface="Montserrat"/>
                <a:ea typeface="Montserrat"/>
                <a:cs typeface="Montserrat"/>
                <a:sym typeface="Montserrat"/>
              </a:rPr>
              <a:t>M</a:t>
            </a:r>
            <a:r>
              <a:rPr lang="en-US" sz="2199">
                <a:solidFill>
                  <a:srgbClr val="100F0D"/>
                </a:solidFill>
                <a:latin typeface="Montserrat"/>
                <a:ea typeface="Montserrat"/>
                <a:cs typeface="Montserrat"/>
                <a:sym typeface="Montserrat"/>
              </a:rPr>
              <a:t>odernización de la gestión.</a:t>
            </a:r>
          </a:p>
          <a:p>
            <a:pPr algn="l" marL="474793" indent="-237397" lvl="1">
              <a:lnSpc>
                <a:spcPts val="3078"/>
              </a:lnSpc>
              <a:buFont typeface="Arial"/>
              <a:buChar char="•"/>
            </a:pPr>
            <a:r>
              <a:rPr lang="en-US" sz="2199">
                <a:solidFill>
                  <a:srgbClr val="100F0D"/>
                </a:solidFill>
                <a:latin typeface="Montserrat"/>
                <a:ea typeface="Montserrat"/>
                <a:cs typeface="Montserrat"/>
                <a:sym typeface="Montserrat"/>
              </a:rPr>
              <a:t>Adopción responsable.</a:t>
            </a:r>
          </a:p>
          <a:p>
            <a:pPr algn="l" marL="474793" indent="-237397" lvl="1">
              <a:lnSpc>
                <a:spcPts val="3078"/>
              </a:lnSpc>
              <a:buFont typeface="Arial"/>
              <a:buChar char="•"/>
            </a:pPr>
            <a:r>
              <a:rPr lang="en-US" sz="2199">
                <a:solidFill>
                  <a:srgbClr val="100F0D"/>
                </a:solidFill>
                <a:latin typeface="Montserrat"/>
                <a:ea typeface="Montserrat"/>
                <a:cs typeface="Montserrat"/>
                <a:sym typeface="Montserrat"/>
              </a:rPr>
              <a:t>Inclusión y accesibilidad digital.</a:t>
            </a:r>
          </a:p>
        </p:txBody>
      </p:sp>
      <p:sp>
        <p:nvSpPr>
          <p:cNvPr name="TextBox 16" id="16"/>
          <p:cNvSpPr txBox="true"/>
          <p:nvPr/>
        </p:nvSpPr>
        <p:spPr>
          <a:xfrm rot="0">
            <a:off x="17259300" y="9288846"/>
            <a:ext cx="1028700" cy="974966"/>
          </a:xfrm>
          <a:prstGeom prst="rect">
            <a:avLst/>
          </a:prstGeom>
        </p:spPr>
        <p:txBody>
          <a:bodyPr anchor="t" rtlCol="false" tIns="0" lIns="0" bIns="0" rIns="0">
            <a:spAutoFit/>
          </a:bodyPr>
          <a:lstStyle/>
          <a:p>
            <a:pPr algn="ctr">
              <a:lnSpc>
                <a:spcPts val="6943"/>
              </a:lnSpc>
            </a:pPr>
            <a:r>
              <a:rPr lang="en-US" sz="5786">
                <a:solidFill>
                  <a:srgbClr val="F2F2F2"/>
                </a:solidFill>
                <a:latin typeface="Codec Pro"/>
                <a:ea typeface="Codec Pro"/>
                <a:cs typeface="Codec Pro"/>
                <a:sym typeface="Codec Pro"/>
              </a:rPr>
              <a:t>04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true" flipV="false" rot="0">
            <a:off x="-1113500" y="7462685"/>
            <a:ext cx="6376911" cy="5648629"/>
          </a:xfrm>
          <a:custGeom>
            <a:avLst/>
            <a:gdLst/>
            <a:ahLst/>
            <a:cxnLst/>
            <a:rect r="r" b="b" t="t" l="l"/>
            <a:pathLst>
              <a:path h="5648629" w="6376911">
                <a:moveTo>
                  <a:pt x="6376911" y="0"/>
                </a:moveTo>
                <a:lnTo>
                  <a:pt x="0" y="0"/>
                </a:lnTo>
                <a:lnTo>
                  <a:pt x="0" y="5648630"/>
                </a:lnTo>
                <a:lnTo>
                  <a:pt x="6376911" y="5648630"/>
                </a:lnTo>
                <a:lnTo>
                  <a:pt x="637691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283223" y="-2696907"/>
            <a:ext cx="8411905" cy="7451214"/>
          </a:xfrm>
          <a:custGeom>
            <a:avLst/>
            <a:gdLst/>
            <a:ahLst/>
            <a:cxnLst/>
            <a:rect r="r" b="b" t="t" l="l"/>
            <a:pathLst>
              <a:path h="7451214" w="8411905">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55564" y="3077339"/>
            <a:ext cx="1386010" cy="1339232"/>
          </a:xfrm>
          <a:custGeom>
            <a:avLst/>
            <a:gdLst/>
            <a:ahLst/>
            <a:cxnLst/>
            <a:rect r="r" b="b" t="t" l="l"/>
            <a:pathLst>
              <a:path h="1339232" w="1386010">
                <a:moveTo>
                  <a:pt x="0" y="0"/>
                </a:moveTo>
                <a:lnTo>
                  <a:pt x="1386010" y="0"/>
                </a:lnTo>
                <a:lnTo>
                  <a:pt x="1386010" y="1339232"/>
                </a:lnTo>
                <a:lnTo>
                  <a:pt x="0" y="1339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2805549" y="-367134"/>
            <a:ext cx="6832964" cy="1831792"/>
            <a:chOff x="0" y="0"/>
            <a:chExt cx="1799628" cy="482447"/>
          </a:xfrm>
        </p:grpSpPr>
        <p:sp>
          <p:nvSpPr>
            <p:cNvPr name="Freeform 6" id="6"/>
            <p:cNvSpPr/>
            <p:nvPr/>
          </p:nvSpPr>
          <p:spPr>
            <a:xfrm flipH="false" flipV="false" rot="0">
              <a:off x="0" y="0"/>
              <a:ext cx="1799628" cy="482447"/>
            </a:xfrm>
            <a:custGeom>
              <a:avLst/>
              <a:gdLst/>
              <a:ahLst/>
              <a:cxnLst/>
              <a:rect r="r" b="b" t="t" l="l"/>
              <a:pathLst>
                <a:path h="482447" w="1799628">
                  <a:moveTo>
                    <a:pt x="0" y="0"/>
                  </a:moveTo>
                  <a:lnTo>
                    <a:pt x="1799628" y="0"/>
                  </a:lnTo>
                  <a:lnTo>
                    <a:pt x="1799628" y="482447"/>
                  </a:lnTo>
                  <a:lnTo>
                    <a:pt x="0" y="482447"/>
                  </a:lnTo>
                  <a:close/>
                </a:path>
              </a:pathLst>
            </a:custGeom>
            <a:solidFill>
              <a:srgbClr val="1A1A1A"/>
            </a:solidFill>
          </p:spPr>
        </p:sp>
        <p:sp>
          <p:nvSpPr>
            <p:cNvPr name="TextBox 7" id="7"/>
            <p:cNvSpPr txBox="true"/>
            <p:nvPr/>
          </p:nvSpPr>
          <p:spPr>
            <a:xfrm>
              <a:off x="0" y="-19050"/>
              <a:ext cx="1799628" cy="501497"/>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01</a:t>
              </a:r>
            </a:p>
          </p:txBody>
        </p:sp>
      </p:grpSp>
      <p:sp>
        <p:nvSpPr>
          <p:cNvPr name="Freeform 8" id="8"/>
          <p:cNvSpPr/>
          <p:nvPr/>
        </p:nvSpPr>
        <p:spPr>
          <a:xfrm flipH="false" flipV="false" rot="0">
            <a:off x="409516" y="393444"/>
            <a:ext cx="3118711" cy="697547"/>
          </a:xfrm>
          <a:custGeom>
            <a:avLst/>
            <a:gdLst/>
            <a:ahLst/>
            <a:cxnLst/>
            <a:rect r="r" b="b" t="t" l="l"/>
            <a:pathLst>
              <a:path h="697547" w="3118711">
                <a:moveTo>
                  <a:pt x="0" y="0"/>
                </a:moveTo>
                <a:lnTo>
                  <a:pt x="3118711" y="0"/>
                </a:lnTo>
                <a:lnTo>
                  <a:pt x="3118711" y="697547"/>
                </a:lnTo>
                <a:lnTo>
                  <a:pt x="0" y="697547"/>
                </a:lnTo>
                <a:lnTo>
                  <a:pt x="0" y="0"/>
                </a:lnTo>
                <a:close/>
              </a:path>
            </a:pathLst>
          </a:custGeom>
          <a:blipFill>
            <a:blip r:embed="rId6"/>
            <a:stretch>
              <a:fillRect l="0" t="0" r="0" b="0"/>
            </a:stretch>
          </a:blipFill>
        </p:spPr>
      </p:sp>
      <p:sp>
        <p:nvSpPr>
          <p:cNvPr name="Freeform 9" id="9"/>
          <p:cNvSpPr/>
          <p:nvPr/>
        </p:nvSpPr>
        <p:spPr>
          <a:xfrm flipH="false" flipV="false" rot="0">
            <a:off x="6918295" y="3077339"/>
            <a:ext cx="1232093" cy="1339232"/>
          </a:xfrm>
          <a:custGeom>
            <a:avLst/>
            <a:gdLst/>
            <a:ahLst/>
            <a:cxnLst/>
            <a:rect r="r" b="b" t="t" l="l"/>
            <a:pathLst>
              <a:path h="1339232" w="1232093">
                <a:moveTo>
                  <a:pt x="0" y="0"/>
                </a:moveTo>
                <a:lnTo>
                  <a:pt x="1232094" y="0"/>
                </a:lnTo>
                <a:lnTo>
                  <a:pt x="1232094" y="1339232"/>
                </a:lnTo>
                <a:lnTo>
                  <a:pt x="0" y="133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2049080" y="3077339"/>
            <a:ext cx="1265574" cy="1339232"/>
          </a:xfrm>
          <a:custGeom>
            <a:avLst/>
            <a:gdLst/>
            <a:ahLst/>
            <a:cxnLst/>
            <a:rect r="r" b="b" t="t" l="l"/>
            <a:pathLst>
              <a:path h="1339232" w="1265574">
                <a:moveTo>
                  <a:pt x="0" y="0"/>
                </a:moveTo>
                <a:lnTo>
                  <a:pt x="1265574" y="0"/>
                </a:lnTo>
                <a:lnTo>
                  <a:pt x="1265574" y="1339232"/>
                </a:lnTo>
                <a:lnTo>
                  <a:pt x="0" y="13392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463786" y="5143500"/>
            <a:ext cx="1552732" cy="1339232"/>
          </a:xfrm>
          <a:custGeom>
            <a:avLst/>
            <a:gdLst/>
            <a:ahLst/>
            <a:cxnLst/>
            <a:rect r="r" b="b" t="t" l="l"/>
            <a:pathLst>
              <a:path h="1339232" w="1552732">
                <a:moveTo>
                  <a:pt x="0" y="0"/>
                </a:moveTo>
                <a:lnTo>
                  <a:pt x="1552733" y="0"/>
                </a:lnTo>
                <a:lnTo>
                  <a:pt x="1552733" y="1339232"/>
                </a:lnTo>
                <a:lnTo>
                  <a:pt x="0" y="13392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6758421" y="5282224"/>
            <a:ext cx="1406337" cy="1061784"/>
          </a:xfrm>
          <a:custGeom>
            <a:avLst/>
            <a:gdLst/>
            <a:ahLst/>
            <a:cxnLst/>
            <a:rect r="r" b="b" t="t" l="l"/>
            <a:pathLst>
              <a:path h="1061784" w="1406337">
                <a:moveTo>
                  <a:pt x="0" y="0"/>
                </a:moveTo>
                <a:lnTo>
                  <a:pt x="1406336" y="0"/>
                </a:lnTo>
                <a:lnTo>
                  <a:pt x="1406336" y="1061784"/>
                </a:lnTo>
                <a:lnTo>
                  <a:pt x="0" y="106178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12049080" y="5142367"/>
            <a:ext cx="1307932" cy="1687655"/>
          </a:xfrm>
          <a:custGeom>
            <a:avLst/>
            <a:gdLst/>
            <a:ahLst/>
            <a:cxnLst/>
            <a:rect r="r" b="b" t="t" l="l"/>
            <a:pathLst>
              <a:path h="1687655" w="1307932">
                <a:moveTo>
                  <a:pt x="0" y="0"/>
                </a:moveTo>
                <a:lnTo>
                  <a:pt x="1307932" y="0"/>
                </a:lnTo>
                <a:lnTo>
                  <a:pt x="1307932" y="1687655"/>
                </a:lnTo>
                <a:lnTo>
                  <a:pt x="0" y="168765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6758421" y="7106503"/>
            <a:ext cx="1391968" cy="1391968"/>
          </a:xfrm>
          <a:custGeom>
            <a:avLst/>
            <a:gdLst/>
            <a:ahLst/>
            <a:cxnLst/>
            <a:rect r="r" b="b" t="t" l="l"/>
            <a:pathLst>
              <a:path h="1391968" w="1391968">
                <a:moveTo>
                  <a:pt x="0" y="0"/>
                </a:moveTo>
                <a:lnTo>
                  <a:pt x="1391968" y="0"/>
                </a:lnTo>
                <a:lnTo>
                  <a:pt x="1391968" y="1391968"/>
                </a:lnTo>
                <a:lnTo>
                  <a:pt x="0" y="139196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5" id="15"/>
          <p:cNvSpPr txBox="true"/>
          <p:nvPr/>
        </p:nvSpPr>
        <p:spPr>
          <a:xfrm rot="0">
            <a:off x="4333768" y="13555"/>
            <a:ext cx="13789155" cy="1333500"/>
          </a:xfrm>
          <a:prstGeom prst="rect">
            <a:avLst/>
          </a:prstGeom>
        </p:spPr>
        <p:txBody>
          <a:bodyPr anchor="t" rtlCol="false" tIns="0" lIns="0" bIns="0" rIns="0">
            <a:spAutoFit/>
          </a:bodyPr>
          <a:lstStyle/>
          <a:p>
            <a:pPr algn="l" marL="0" indent="0" lvl="0">
              <a:lnSpc>
                <a:spcPts val="9536"/>
              </a:lnSpc>
              <a:spcBef>
                <a:spcPct val="0"/>
              </a:spcBef>
            </a:pPr>
            <a:r>
              <a:rPr lang="en-US" b="true" sz="7947">
                <a:solidFill>
                  <a:srgbClr val="1A1A1A"/>
                </a:solidFill>
                <a:latin typeface="Codec Pro Bold"/>
                <a:ea typeface="Codec Pro Bold"/>
                <a:cs typeface="Codec Pro Bold"/>
                <a:sym typeface="Codec Pro Bold"/>
              </a:rPr>
              <a:t>TECNOLOGÍAS PROPUESTAS</a:t>
            </a:r>
          </a:p>
        </p:txBody>
      </p:sp>
      <p:sp>
        <p:nvSpPr>
          <p:cNvPr name="TextBox 16" id="16"/>
          <p:cNvSpPr txBox="true"/>
          <p:nvPr/>
        </p:nvSpPr>
        <p:spPr>
          <a:xfrm rot="0">
            <a:off x="3273694" y="3342142"/>
            <a:ext cx="2710122" cy="771525"/>
          </a:xfrm>
          <a:prstGeom prst="rect">
            <a:avLst/>
          </a:prstGeom>
        </p:spPr>
        <p:txBody>
          <a:bodyPr anchor="t" rtlCol="false" tIns="0" lIns="0" bIns="0" rIns="0">
            <a:spAutoFit/>
          </a:bodyPr>
          <a:lstStyle/>
          <a:p>
            <a:pPr algn="just">
              <a:lnSpc>
                <a:spcPts val="3499"/>
              </a:lnSpc>
            </a:pPr>
            <a:r>
              <a:rPr lang="en-US" sz="2499" b="true">
                <a:solidFill>
                  <a:srgbClr val="000000"/>
                </a:solidFill>
                <a:latin typeface="Montserrat Bold"/>
                <a:ea typeface="Montserrat Bold"/>
                <a:cs typeface="Montserrat Bold"/>
                <a:sym typeface="Montserrat Bold"/>
              </a:rPr>
              <a:t>Backend:</a:t>
            </a:r>
          </a:p>
          <a:p>
            <a:pPr algn="just" marL="431802" indent="-215901" lvl="1">
              <a:lnSpc>
                <a:spcPts val="2800"/>
              </a:lnSpc>
              <a:buFont typeface="Arial"/>
              <a:buChar char="•"/>
            </a:pPr>
            <a:r>
              <a:rPr lang="en-US" sz="2000">
                <a:solidFill>
                  <a:srgbClr val="000000"/>
                </a:solidFill>
                <a:latin typeface="Montserrat"/>
                <a:ea typeface="Montserrat"/>
                <a:cs typeface="Montserrat"/>
                <a:sym typeface="Montserrat"/>
              </a:rPr>
              <a:t>Python + Django</a:t>
            </a:r>
          </a:p>
        </p:txBody>
      </p:sp>
      <p:sp>
        <p:nvSpPr>
          <p:cNvPr name="TextBox 17" id="17"/>
          <p:cNvSpPr txBox="true"/>
          <p:nvPr/>
        </p:nvSpPr>
        <p:spPr>
          <a:xfrm rot="0">
            <a:off x="17259300" y="9288846"/>
            <a:ext cx="1028700" cy="974966"/>
          </a:xfrm>
          <a:prstGeom prst="rect">
            <a:avLst/>
          </a:prstGeom>
        </p:spPr>
        <p:txBody>
          <a:bodyPr anchor="t" rtlCol="false" tIns="0" lIns="0" bIns="0" rIns="0">
            <a:spAutoFit/>
          </a:bodyPr>
          <a:lstStyle/>
          <a:p>
            <a:pPr algn="ctr">
              <a:lnSpc>
                <a:spcPts val="6943"/>
              </a:lnSpc>
            </a:pPr>
            <a:r>
              <a:rPr lang="en-US" sz="5786">
                <a:solidFill>
                  <a:srgbClr val="000000"/>
                </a:solidFill>
                <a:latin typeface="Codec Pro"/>
                <a:ea typeface="Codec Pro"/>
                <a:cs typeface="Codec Pro"/>
                <a:sym typeface="Codec Pro"/>
              </a:rPr>
              <a:t>05</a:t>
            </a:r>
          </a:p>
        </p:txBody>
      </p:sp>
      <p:sp>
        <p:nvSpPr>
          <p:cNvPr name="TextBox 18" id="18"/>
          <p:cNvSpPr txBox="true"/>
          <p:nvPr/>
        </p:nvSpPr>
        <p:spPr>
          <a:xfrm rot="0">
            <a:off x="8311627" y="3342142"/>
            <a:ext cx="2710122" cy="771525"/>
          </a:xfrm>
          <a:prstGeom prst="rect">
            <a:avLst/>
          </a:prstGeom>
        </p:spPr>
        <p:txBody>
          <a:bodyPr anchor="t" rtlCol="false" tIns="0" lIns="0" bIns="0" rIns="0">
            <a:spAutoFit/>
          </a:bodyPr>
          <a:lstStyle/>
          <a:p>
            <a:pPr algn="just">
              <a:lnSpc>
                <a:spcPts val="3499"/>
              </a:lnSpc>
            </a:pPr>
            <a:r>
              <a:rPr lang="en-US" sz="2499" b="true">
                <a:solidFill>
                  <a:srgbClr val="000000"/>
                </a:solidFill>
                <a:latin typeface="Montserrat Bold"/>
                <a:ea typeface="Montserrat Bold"/>
                <a:cs typeface="Montserrat Bold"/>
                <a:sym typeface="Montserrat Bold"/>
              </a:rPr>
              <a:t>BD:</a:t>
            </a:r>
          </a:p>
          <a:p>
            <a:pPr algn="just" marL="431802" indent="-215901" lvl="1">
              <a:lnSpc>
                <a:spcPts val="2800"/>
              </a:lnSpc>
              <a:buFont typeface="Arial"/>
              <a:buChar char="•"/>
            </a:pPr>
            <a:r>
              <a:rPr lang="en-US" sz="2000">
                <a:solidFill>
                  <a:srgbClr val="000000"/>
                </a:solidFill>
                <a:latin typeface="Montserrat"/>
                <a:ea typeface="Montserrat"/>
                <a:cs typeface="Montserrat"/>
                <a:sym typeface="Montserrat"/>
              </a:rPr>
              <a:t>SQLtie (temporal)</a:t>
            </a:r>
          </a:p>
        </p:txBody>
      </p:sp>
      <p:sp>
        <p:nvSpPr>
          <p:cNvPr name="TextBox 19" id="19"/>
          <p:cNvSpPr txBox="true"/>
          <p:nvPr/>
        </p:nvSpPr>
        <p:spPr>
          <a:xfrm rot="0">
            <a:off x="13575295" y="3342142"/>
            <a:ext cx="2903609" cy="1476375"/>
          </a:xfrm>
          <a:prstGeom prst="rect">
            <a:avLst/>
          </a:prstGeom>
        </p:spPr>
        <p:txBody>
          <a:bodyPr anchor="t" rtlCol="false" tIns="0" lIns="0" bIns="0" rIns="0">
            <a:spAutoFit/>
          </a:bodyPr>
          <a:lstStyle/>
          <a:p>
            <a:pPr algn="just">
              <a:lnSpc>
                <a:spcPts val="3499"/>
              </a:lnSpc>
            </a:pPr>
            <a:r>
              <a:rPr lang="en-US" sz="2499" b="true">
                <a:solidFill>
                  <a:srgbClr val="000000"/>
                </a:solidFill>
                <a:latin typeface="Montserrat Bold"/>
                <a:ea typeface="Montserrat Bold"/>
                <a:cs typeface="Montserrat Bold"/>
                <a:sym typeface="Montserrat Bold"/>
              </a:rPr>
              <a:t>Frontend:</a:t>
            </a:r>
          </a:p>
          <a:p>
            <a:pPr algn="just" marL="431802" indent="-215901" lvl="1">
              <a:lnSpc>
                <a:spcPts val="2800"/>
              </a:lnSpc>
              <a:buFont typeface="Arial"/>
              <a:buChar char="•"/>
            </a:pPr>
            <a:r>
              <a:rPr lang="en-US" sz="2000">
                <a:solidFill>
                  <a:srgbClr val="000000"/>
                </a:solidFill>
                <a:latin typeface="Montserrat"/>
                <a:ea typeface="Montserrat"/>
                <a:cs typeface="Montserrat"/>
                <a:sym typeface="Montserrat"/>
              </a:rPr>
              <a:t>Django Templates</a:t>
            </a:r>
          </a:p>
          <a:p>
            <a:pPr algn="just" marL="431802" indent="-215901" lvl="1">
              <a:lnSpc>
                <a:spcPts val="2800"/>
              </a:lnSpc>
              <a:buFont typeface="Arial"/>
              <a:buChar char="•"/>
            </a:pPr>
            <a:r>
              <a:rPr lang="en-US" sz="2000">
                <a:solidFill>
                  <a:srgbClr val="000000"/>
                </a:solidFill>
                <a:latin typeface="Montserrat"/>
                <a:ea typeface="Montserrat"/>
                <a:cs typeface="Montserrat"/>
                <a:sym typeface="Montserrat"/>
              </a:rPr>
              <a:t>Bootstrap 5</a:t>
            </a:r>
          </a:p>
          <a:p>
            <a:pPr algn="just" marL="431802" indent="-215901" lvl="1">
              <a:lnSpc>
                <a:spcPts val="2800"/>
              </a:lnSpc>
              <a:buFont typeface="Arial"/>
              <a:buChar char="•"/>
            </a:pPr>
            <a:r>
              <a:rPr lang="en-US" sz="2000">
                <a:solidFill>
                  <a:srgbClr val="000000"/>
                </a:solidFill>
                <a:latin typeface="Montserrat"/>
                <a:ea typeface="Montserrat"/>
                <a:cs typeface="Montserrat"/>
                <a:sym typeface="Montserrat"/>
              </a:rPr>
              <a:t>CSS</a:t>
            </a:r>
          </a:p>
        </p:txBody>
      </p:sp>
      <p:sp>
        <p:nvSpPr>
          <p:cNvPr name="TextBox 20" id="20"/>
          <p:cNvSpPr txBox="true"/>
          <p:nvPr/>
        </p:nvSpPr>
        <p:spPr>
          <a:xfrm rot="0">
            <a:off x="3273694" y="5408303"/>
            <a:ext cx="3227552" cy="771525"/>
          </a:xfrm>
          <a:prstGeom prst="rect">
            <a:avLst/>
          </a:prstGeom>
        </p:spPr>
        <p:txBody>
          <a:bodyPr anchor="t" rtlCol="false" tIns="0" lIns="0" bIns="0" rIns="0">
            <a:spAutoFit/>
          </a:bodyPr>
          <a:lstStyle/>
          <a:p>
            <a:pPr algn="just">
              <a:lnSpc>
                <a:spcPts val="3499"/>
              </a:lnSpc>
            </a:pPr>
            <a:r>
              <a:rPr lang="en-US" sz="2499" b="true">
                <a:solidFill>
                  <a:srgbClr val="000000"/>
                </a:solidFill>
                <a:latin typeface="Montserrat Bold"/>
                <a:ea typeface="Montserrat Bold"/>
                <a:cs typeface="Montserrat Bold"/>
                <a:sym typeface="Montserrat Bold"/>
              </a:rPr>
              <a:t>Machine Learning:</a:t>
            </a:r>
          </a:p>
          <a:p>
            <a:pPr algn="just" marL="431802" indent="-215901" lvl="1">
              <a:lnSpc>
                <a:spcPts val="2800"/>
              </a:lnSpc>
              <a:buFont typeface="Arial"/>
              <a:buChar char="•"/>
            </a:pPr>
            <a:r>
              <a:rPr lang="en-US" sz="2000">
                <a:solidFill>
                  <a:srgbClr val="000000"/>
                </a:solidFill>
                <a:latin typeface="Montserrat"/>
                <a:ea typeface="Montserrat"/>
                <a:cs typeface="Montserrat"/>
                <a:sym typeface="Montserrat"/>
              </a:rPr>
              <a:t>Scikit-learn</a:t>
            </a:r>
          </a:p>
        </p:txBody>
      </p:sp>
      <p:sp>
        <p:nvSpPr>
          <p:cNvPr name="TextBox 21" id="21"/>
          <p:cNvSpPr txBox="true"/>
          <p:nvPr/>
        </p:nvSpPr>
        <p:spPr>
          <a:xfrm rot="0">
            <a:off x="8311627" y="5408303"/>
            <a:ext cx="2710122" cy="771525"/>
          </a:xfrm>
          <a:prstGeom prst="rect">
            <a:avLst/>
          </a:prstGeom>
        </p:spPr>
        <p:txBody>
          <a:bodyPr anchor="t" rtlCol="false" tIns="0" lIns="0" bIns="0" rIns="0">
            <a:spAutoFit/>
          </a:bodyPr>
          <a:lstStyle/>
          <a:p>
            <a:pPr algn="just">
              <a:lnSpc>
                <a:spcPts val="3499"/>
              </a:lnSpc>
            </a:pPr>
            <a:r>
              <a:rPr lang="en-US" sz="2499" b="true">
                <a:solidFill>
                  <a:srgbClr val="000000"/>
                </a:solidFill>
                <a:latin typeface="Montserrat Bold"/>
                <a:ea typeface="Montserrat Bold"/>
                <a:cs typeface="Montserrat Bold"/>
                <a:sym typeface="Montserrat Bold"/>
              </a:rPr>
              <a:t>Dashboard:</a:t>
            </a:r>
          </a:p>
          <a:p>
            <a:pPr algn="just" marL="431802" indent="-215901" lvl="1">
              <a:lnSpc>
                <a:spcPts val="2800"/>
              </a:lnSpc>
              <a:buFont typeface="Arial"/>
              <a:buChar char="•"/>
            </a:pPr>
            <a:r>
              <a:rPr lang="en-US" sz="2000">
                <a:solidFill>
                  <a:srgbClr val="000000"/>
                </a:solidFill>
                <a:latin typeface="Montserrat"/>
                <a:ea typeface="Montserrat"/>
                <a:cs typeface="Montserrat"/>
                <a:sym typeface="Montserrat"/>
              </a:rPr>
              <a:t>Plotly</a:t>
            </a:r>
          </a:p>
        </p:txBody>
      </p:sp>
      <p:sp>
        <p:nvSpPr>
          <p:cNvPr name="TextBox 22" id="22"/>
          <p:cNvSpPr txBox="true"/>
          <p:nvPr/>
        </p:nvSpPr>
        <p:spPr>
          <a:xfrm rot="0">
            <a:off x="13575295" y="5408303"/>
            <a:ext cx="2903609" cy="1123950"/>
          </a:xfrm>
          <a:prstGeom prst="rect">
            <a:avLst/>
          </a:prstGeom>
        </p:spPr>
        <p:txBody>
          <a:bodyPr anchor="t" rtlCol="false" tIns="0" lIns="0" bIns="0" rIns="0">
            <a:spAutoFit/>
          </a:bodyPr>
          <a:lstStyle/>
          <a:p>
            <a:pPr algn="just">
              <a:lnSpc>
                <a:spcPts val="3499"/>
              </a:lnSpc>
            </a:pPr>
            <a:r>
              <a:rPr lang="en-US" sz="2499" b="true">
                <a:solidFill>
                  <a:srgbClr val="000000"/>
                </a:solidFill>
                <a:latin typeface="Montserrat Bold"/>
                <a:ea typeface="Montserrat Bold"/>
                <a:cs typeface="Montserrat Bold"/>
                <a:sym typeface="Montserrat Bold"/>
              </a:rPr>
              <a:t>Chatbot:</a:t>
            </a:r>
          </a:p>
          <a:p>
            <a:pPr algn="just" marL="431802" indent="-215901" lvl="1">
              <a:lnSpc>
                <a:spcPts val="2800"/>
              </a:lnSpc>
              <a:buFont typeface="Arial"/>
              <a:buChar char="•"/>
            </a:pPr>
            <a:r>
              <a:rPr lang="en-US" sz="2000">
                <a:solidFill>
                  <a:srgbClr val="000000"/>
                </a:solidFill>
                <a:latin typeface="Montserrat"/>
                <a:ea typeface="Montserrat"/>
                <a:cs typeface="Montserrat"/>
                <a:sym typeface="Montserrat"/>
              </a:rPr>
              <a:t>Chatterb</a:t>
            </a:r>
            <a:r>
              <a:rPr lang="en-US" sz="2000">
                <a:solidFill>
                  <a:srgbClr val="000000"/>
                </a:solidFill>
                <a:latin typeface="Montserrat"/>
                <a:ea typeface="Montserrat"/>
                <a:cs typeface="Montserrat"/>
                <a:sym typeface="Montserrat"/>
              </a:rPr>
              <a:t>ot</a:t>
            </a:r>
          </a:p>
          <a:p>
            <a:pPr algn="just" marL="431802" indent="-215901" lvl="1">
              <a:lnSpc>
                <a:spcPts val="2800"/>
              </a:lnSpc>
              <a:buFont typeface="Arial"/>
              <a:buChar char="•"/>
            </a:pPr>
            <a:r>
              <a:rPr lang="en-US" sz="2000">
                <a:solidFill>
                  <a:srgbClr val="000000"/>
                </a:solidFill>
                <a:latin typeface="Montserrat"/>
                <a:ea typeface="Montserrat"/>
                <a:cs typeface="Montserrat"/>
                <a:sym typeface="Montserrat"/>
              </a:rPr>
              <a:t>flujo guiado</a:t>
            </a:r>
          </a:p>
        </p:txBody>
      </p:sp>
      <p:sp>
        <p:nvSpPr>
          <p:cNvPr name="TextBox 23" id="23"/>
          <p:cNvSpPr txBox="true"/>
          <p:nvPr/>
        </p:nvSpPr>
        <p:spPr>
          <a:xfrm rot="0">
            <a:off x="8358936" y="7221462"/>
            <a:ext cx="2710122" cy="1123950"/>
          </a:xfrm>
          <a:prstGeom prst="rect">
            <a:avLst/>
          </a:prstGeom>
        </p:spPr>
        <p:txBody>
          <a:bodyPr anchor="t" rtlCol="false" tIns="0" lIns="0" bIns="0" rIns="0">
            <a:spAutoFit/>
          </a:bodyPr>
          <a:lstStyle/>
          <a:p>
            <a:pPr algn="just">
              <a:lnSpc>
                <a:spcPts val="3499"/>
              </a:lnSpc>
            </a:pPr>
            <a:r>
              <a:rPr lang="en-US" sz="2499" b="true">
                <a:solidFill>
                  <a:srgbClr val="000000"/>
                </a:solidFill>
                <a:latin typeface="Montserrat Bold"/>
                <a:ea typeface="Montserrat Bold"/>
                <a:cs typeface="Montserrat Bold"/>
                <a:sym typeface="Montserrat Bold"/>
              </a:rPr>
              <a:t>Accesibilidad:</a:t>
            </a:r>
          </a:p>
          <a:p>
            <a:pPr algn="just" marL="431802" indent="-215901" lvl="1">
              <a:lnSpc>
                <a:spcPts val="2800"/>
              </a:lnSpc>
              <a:buFont typeface="Arial"/>
              <a:buChar char="•"/>
            </a:pPr>
            <a:r>
              <a:rPr lang="en-US" sz="2000">
                <a:solidFill>
                  <a:srgbClr val="000000"/>
                </a:solidFill>
                <a:latin typeface="Montserrat"/>
                <a:ea typeface="Montserrat"/>
                <a:cs typeface="Montserrat"/>
                <a:sym typeface="Montserrat"/>
              </a:rPr>
              <a:t>HTML</a:t>
            </a:r>
          </a:p>
          <a:p>
            <a:pPr algn="just" marL="431802" indent="-215901" lvl="1">
              <a:lnSpc>
                <a:spcPts val="2800"/>
              </a:lnSpc>
              <a:buFont typeface="Arial"/>
              <a:buChar char="•"/>
            </a:pPr>
            <a:r>
              <a:rPr lang="en-US" sz="2000">
                <a:solidFill>
                  <a:srgbClr val="000000"/>
                </a:solidFill>
                <a:latin typeface="Montserrat"/>
                <a:ea typeface="Montserrat"/>
                <a:cs typeface="Montserrat"/>
                <a:sym typeface="Montserrat"/>
              </a:rPr>
              <a:t>ARIA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1318195" y="6207257"/>
            <a:ext cx="9856051" cy="8730429"/>
          </a:xfrm>
          <a:custGeom>
            <a:avLst/>
            <a:gdLst/>
            <a:ahLst/>
            <a:cxnLst/>
            <a:rect r="r" b="b" t="t" l="l"/>
            <a:pathLst>
              <a:path h="8730429" w="9856051">
                <a:moveTo>
                  <a:pt x="0" y="0"/>
                </a:moveTo>
                <a:lnTo>
                  <a:pt x="9856050" y="0"/>
                </a:lnTo>
                <a:lnTo>
                  <a:pt x="9856050" y="8730429"/>
                </a:lnTo>
                <a:lnTo>
                  <a:pt x="0" y="87304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79972" y="-148420"/>
            <a:ext cx="5492411" cy="1831792"/>
            <a:chOff x="0" y="0"/>
            <a:chExt cx="1446561" cy="482447"/>
          </a:xfrm>
        </p:grpSpPr>
        <p:sp>
          <p:nvSpPr>
            <p:cNvPr name="Freeform 4" id="4"/>
            <p:cNvSpPr/>
            <p:nvPr/>
          </p:nvSpPr>
          <p:spPr>
            <a:xfrm flipH="false" flipV="false" rot="0">
              <a:off x="0" y="0"/>
              <a:ext cx="1446561" cy="482447"/>
            </a:xfrm>
            <a:custGeom>
              <a:avLst/>
              <a:gdLst/>
              <a:ahLst/>
              <a:cxnLst/>
              <a:rect r="r" b="b" t="t" l="l"/>
              <a:pathLst>
                <a:path h="482447" w="1446561">
                  <a:moveTo>
                    <a:pt x="0" y="0"/>
                  </a:moveTo>
                  <a:lnTo>
                    <a:pt x="1446561" y="0"/>
                  </a:lnTo>
                  <a:lnTo>
                    <a:pt x="1446561" y="482447"/>
                  </a:lnTo>
                  <a:lnTo>
                    <a:pt x="0" y="482447"/>
                  </a:lnTo>
                  <a:close/>
                </a:path>
              </a:pathLst>
            </a:custGeom>
            <a:solidFill>
              <a:srgbClr val="1A1A1A"/>
            </a:solidFill>
          </p:spPr>
        </p:sp>
        <p:sp>
          <p:nvSpPr>
            <p:cNvPr name="TextBox 5" id="5"/>
            <p:cNvSpPr txBox="true"/>
            <p:nvPr/>
          </p:nvSpPr>
          <p:spPr>
            <a:xfrm>
              <a:off x="0" y="-19050"/>
              <a:ext cx="1446561" cy="501497"/>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01</a:t>
              </a:r>
            </a:p>
          </p:txBody>
        </p:sp>
      </p:grpSp>
      <p:sp>
        <p:nvSpPr>
          <p:cNvPr name="Freeform 6" id="6"/>
          <p:cNvSpPr/>
          <p:nvPr/>
        </p:nvSpPr>
        <p:spPr>
          <a:xfrm flipH="false" flipV="false" rot="0">
            <a:off x="451849" y="418702"/>
            <a:ext cx="3118711" cy="697547"/>
          </a:xfrm>
          <a:custGeom>
            <a:avLst/>
            <a:gdLst/>
            <a:ahLst/>
            <a:cxnLst/>
            <a:rect r="r" b="b" t="t" l="l"/>
            <a:pathLst>
              <a:path h="697547" w="3118711">
                <a:moveTo>
                  <a:pt x="0" y="0"/>
                </a:moveTo>
                <a:lnTo>
                  <a:pt x="3118711" y="0"/>
                </a:lnTo>
                <a:lnTo>
                  <a:pt x="3118711" y="697548"/>
                </a:lnTo>
                <a:lnTo>
                  <a:pt x="0" y="697548"/>
                </a:lnTo>
                <a:lnTo>
                  <a:pt x="0" y="0"/>
                </a:lnTo>
                <a:close/>
              </a:path>
            </a:pathLst>
          </a:custGeom>
          <a:blipFill>
            <a:blip r:embed="rId4"/>
            <a:stretch>
              <a:fillRect l="0" t="0" r="0" b="0"/>
            </a:stretch>
          </a:blipFill>
        </p:spPr>
      </p:sp>
      <p:sp>
        <p:nvSpPr>
          <p:cNvPr name="Freeform 7" id="7"/>
          <p:cNvSpPr/>
          <p:nvPr/>
        </p:nvSpPr>
        <p:spPr>
          <a:xfrm flipH="false" flipV="false" rot="0">
            <a:off x="5854319" y="883272"/>
            <a:ext cx="1819688" cy="1451202"/>
          </a:xfrm>
          <a:custGeom>
            <a:avLst/>
            <a:gdLst/>
            <a:ahLst/>
            <a:cxnLst/>
            <a:rect r="r" b="b" t="t" l="l"/>
            <a:pathLst>
              <a:path h="1451202" w="1819688">
                <a:moveTo>
                  <a:pt x="0" y="0"/>
                </a:moveTo>
                <a:lnTo>
                  <a:pt x="1819689" y="0"/>
                </a:lnTo>
                <a:lnTo>
                  <a:pt x="1819689" y="1451201"/>
                </a:lnTo>
                <a:lnTo>
                  <a:pt x="0" y="14512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8124278" y="2812417"/>
            <a:ext cx="6492240"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322858" y="2983867"/>
            <a:ext cx="10672557" cy="7110591"/>
          </a:xfrm>
          <a:custGeom>
            <a:avLst/>
            <a:gdLst/>
            <a:ahLst/>
            <a:cxnLst/>
            <a:rect r="r" b="b" t="t" l="l"/>
            <a:pathLst>
              <a:path h="7110591" w="10672557">
                <a:moveTo>
                  <a:pt x="0" y="0"/>
                </a:moveTo>
                <a:lnTo>
                  <a:pt x="10672557" y="0"/>
                </a:lnTo>
                <a:lnTo>
                  <a:pt x="10672557" y="7110592"/>
                </a:lnTo>
                <a:lnTo>
                  <a:pt x="0" y="7110592"/>
                </a:lnTo>
                <a:lnTo>
                  <a:pt x="0" y="0"/>
                </a:lnTo>
                <a:close/>
              </a:path>
            </a:pathLst>
          </a:custGeom>
          <a:blipFill>
            <a:blip r:embed="rId7"/>
            <a:stretch>
              <a:fillRect l="0" t="0" r="0" b="0"/>
            </a:stretch>
          </a:blipFill>
        </p:spPr>
      </p:sp>
      <p:sp>
        <p:nvSpPr>
          <p:cNvPr name="TextBox 10" id="10"/>
          <p:cNvSpPr txBox="true"/>
          <p:nvPr/>
        </p:nvSpPr>
        <p:spPr>
          <a:xfrm rot="0">
            <a:off x="8028869" y="721347"/>
            <a:ext cx="9756666" cy="1762125"/>
          </a:xfrm>
          <a:prstGeom prst="rect">
            <a:avLst/>
          </a:prstGeom>
        </p:spPr>
        <p:txBody>
          <a:bodyPr anchor="t" rtlCol="false" tIns="0" lIns="0" bIns="0" rIns="0">
            <a:spAutoFit/>
          </a:bodyPr>
          <a:lstStyle/>
          <a:p>
            <a:pPr algn="r" marL="0" indent="0" lvl="0">
              <a:lnSpc>
                <a:spcPts val="12672"/>
              </a:lnSpc>
              <a:spcBef>
                <a:spcPct val="0"/>
              </a:spcBef>
            </a:pPr>
            <a:r>
              <a:rPr lang="en-US" b="true" sz="10560">
                <a:solidFill>
                  <a:srgbClr val="1A1A1A"/>
                </a:solidFill>
                <a:latin typeface="Codec Pro Bold"/>
                <a:ea typeface="Codec Pro Bold"/>
                <a:cs typeface="Codec Pro Bold"/>
                <a:sym typeface="Codec Pro Bold"/>
              </a:rPr>
              <a:t>METODOLOGÍA</a:t>
            </a:r>
          </a:p>
        </p:txBody>
      </p:sp>
      <p:sp>
        <p:nvSpPr>
          <p:cNvPr name="TextBox 11" id="11"/>
          <p:cNvSpPr txBox="true"/>
          <p:nvPr/>
        </p:nvSpPr>
        <p:spPr>
          <a:xfrm rot="0">
            <a:off x="8028869" y="2445372"/>
            <a:ext cx="6683058" cy="347996"/>
          </a:xfrm>
          <a:prstGeom prst="rect">
            <a:avLst/>
          </a:prstGeom>
        </p:spPr>
        <p:txBody>
          <a:bodyPr anchor="t" rtlCol="false" tIns="0" lIns="0" bIns="0" rIns="0">
            <a:spAutoFit/>
          </a:bodyPr>
          <a:lstStyle/>
          <a:p>
            <a:pPr algn="ctr">
              <a:lnSpc>
                <a:spcPts val="2869"/>
              </a:lnSpc>
            </a:pPr>
            <a:r>
              <a:rPr lang="en-US" sz="2049">
                <a:solidFill>
                  <a:srgbClr val="100F0D"/>
                </a:solidFill>
                <a:latin typeface="Montserrat"/>
                <a:ea typeface="Montserrat"/>
                <a:cs typeface="Montserrat"/>
                <a:sym typeface="Montserrat"/>
              </a:rPr>
              <a:t>La </a:t>
            </a:r>
            <a:r>
              <a:rPr lang="en-US" sz="2049" i="true">
                <a:solidFill>
                  <a:srgbClr val="100F0D"/>
                </a:solidFill>
                <a:latin typeface="Montserrat Italics"/>
                <a:ea typeface="Montserrat Italics"/>
                <a:cs typeface="Montserrat Italics"/>
                <a:sym typeface="Montserrat Italics"/>
              </a:rPr>
              <a:t>metodología ágil</a:t>
            </a:r>
            <a:r>
              <a:rPr lang="en-US" sz="2049">
                <a:solidFill>
                  <a:srgbClr val="100F0D"/>
                </a:solidFill>
                <a:latin typeface="Montserrat"/>
                <a:ea typeface="Montserrat"/>
                <a:cs typeface="Montserrat"/>
                <a:sym typeface="Montserrat"/>
              </a:rPr>
              <a:t> que usaremos será el </a:t>
            </a:r>
            <a:r>
              <a:rPr lang="en-US" b="true" sz="2049">
                <a:solidFill>
                  <a:srgbClr val="100F0D"/>
                </a:solidFill>
                <a:latin typeface="Montserrat Bold"/>
                <a:ea typeface="Montserrat Bold"/>
                <a:cs typeface="Montserrat Bold"/>
                <a:sym typeface="Montserrat Bold"/>
              </a:rPr>
              <a:t>Scrum</a:t>
            </a:r>
          </a:p>
        </p:txBody>
      </p:sp>
      <p:sp>
        <p:nvSpPr>
          <p:cNvPr name="TextBox 12" id="12"/>
          <p:cNvSpPr txBox="true"/>
          <p:nvPr/>
        </p:nvSpPr>
        <p:spPr>
          <a:xfrm rot="0">
            <a:off x="17259300" y="9288846"/>
            <a:ext cx="1028700" cy="974966"/>
          </a:xfrm>
          <a:prstGeom prst="rect">
            <a:avLst/>
          </a:prstGeom>
        </p:spPr>
        <p:txBody>
          <a:bodyPr anchor="t" rtlCol="false" tIns="0" lIns="0" bIns="0" rIns="0">
            <a:spAutoFit/>
          </a:bodyPr>
          <a:lstStyle/>
          <a:p>
            <a:pPr algn="ctr">
              <a:lnSpc>
                <a:spcPts val="6943"/>
              </a:lnSpc>
            </a:pPr>
            <a:r>
              <a:rPr lang="en-US" sz="5786">
                <a:solidFill>
                  <a:srgbClr val="000000"/>
                </a:solidFill>
                <a:latin typeface="Codec Pro"/>
                <a:ea typeface="Codec Pro"/>
                <a:cs typeface="Codec Pro"/>
                <a:sym typeface="Codec Pro"/>
              </a:rPr>
              <a:t>06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15567748" y="4710088"/>
            <a:ext cx="5440505" cy="5440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name="TextBox 4" id="4"/>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5768687" y="1693354"/>
            <a:ext cx="5440505" cy="544050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solidFill>
          </p:spPr>
        </p:sp>
        <p:sp>
          <p:nvSpPr>
            <p:cNvPr name="TextBox 7" id="7"/>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710840" y="9267917"/>
            <a:ext cx="5440505" cy="544050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solidFill>
          </p:spPr>
        </p:sp>
        <p:sp>
          <p:nvSpPr>
            <p:cNvPr name="TextBox 10" id="10"/>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3099383" y="4710088"/>
            <a:ext cx="5440505" cy="544050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name="TextBox 13" id="13"/>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3571274" y="7463195"/>
            <a:ext cx="3862810" cy="1423711"/>
          </a:xfrm>
          <a:prstGeom prst="rect">
            <a:avLst/>
          </a:prstGeom>
        </p:spPr>
        <p:txBody>
          <a:bodyPr anchor="t" rtlCol="false" tIns="0" lIns="0" bIns="0" rIns="0">
            <a:spAutoFit/>
          </a:bodyPr>
          <a:lstStyle/>
          <a:p>
            <a:pPr algn="l" marL="559260" indent="-279630" lvl="1">
              <a:lnSpc>
                <a:spcPts val="3885"/>
              </a:lnSpc>
              <a:buFont typeface="Arial"/>
              <a:buChar char="•"/>
            </a:pPr>
            <a:r>
              <a:rPr lang="en-US" sz="2590">
                <a:solidFill>
                  <a:srgbClr val="000000"/>
                </a:solidFill>
                <a:latin typeface="Montserrat"/>
                <a:ea typeface="Montserrat"/>
                <a:cs typeface="Montserrat"/>
                <a:sym typeface="Montserrat"/>
              </a:rPr>
              <a:t>Frontend</a:t>
            </a:r>
          </a:p>
          <a:p>
            <a:pPr algn="l" marL="559260" indent="-279630" lvl="1">
              <a:lnSpc>
                <a:spcPts val="3885"/>
              </a:lnSpc>
              <a:buFont typeface="Arial"/>
              <a:buChar char="•"/>
            </a:pPr>
            <a:r>
              <a:rPr lang="en-US" sz="2590">
                <a:solidFill>
                  <a:srgbClr val="000000"/>
                </a:solidFill>
                <a:latin typeface="Montserrat"/>
                <a:ea typeface="Montserrat"/>
                <a:cs typeface="Montserrat"/>
                <a:sym typeface="Montserrat"/>
              </a:rPr>
              <a:t>Bases de Datos</a:t>
            </a:r>
          </a:p>
          <a:p>
            <a:pPr algn="l" marL="559260" indent="-279630" lvl="1">
              <a:lnSpc>
                <a:spcPts val="3885"/>
              </a:lnSpc>
              <a:buFont typeface="Arial"/>
              <a:buChar char="•"/>
            </a:pPr>
            <a:r>
              <a:rPr lang="en-US" sz="2590">
                <a:solidFill>
                  <a:srgbClr val="000000"/>
                </a:solidFill>
                <a:latin typeface="Montserrat"/>
                <a:ea typeface="Montserrat"/>
                <a:cs typeface="Montserrat"/>
                <a:sym typeface="Montserrat"/>
              </a:rPr>
              <a:t>Documentación</a:t>
            </a:r>
          </a:p>
        </p:txBody>
      </p:sp>
      <p:sp>
        <p:nvSpPr>
          <p:cNvPr name="TextBox 15" id="15"/>
          <p:cNvSpPr txBox="true"/>
          <p:nvPr/>
        </p:nvSpPr>
        <p:spPr>
          <a:xfrm rot="0">
            <a:off x="6581995" y="161699"/>
            <a:ext cx="5124011" cy="2023988"/>
          </a:xfrm>
          <a:prstGeom prst="rect">
            <a:avLst/>
          </a:prstGeom>
        </p:spPr>
        <p:txBody>
          <a:bodyPr anchor="t" rtlCol="false" tIns="0" lIns="0" bIns="0" rIns="0">
            <a:spAutoFit/>
          </a:bodyPr>
          <a:lstStyle/>
          <a:p>
            <a:pPr algn="l">
              <a:lnSpc>
                <a:spcPts val="14547"/>
              </a:lnSpc>
            </a:pPr>
            <a:r>
              <a:rPr lang="en-US" b="true" sz="12122">
                <a:solidFill>
                  <a:srgbClr val="1A1A1A"/>
                </a:solidFill>
                <a:latin typeface="Codec Pro Bold"/>
                <a:ea typeface="Codec Pro Bold"/>
                <a:cs typeface="Codec Pro Bold"/>
                <a:sym typeface="Codec Pro Bold"/>
              </a:rPr>
              <a:t>ROLES</a:t>
            </a:r>
          </a:p>
        </p:txBody>
      </p:sp>
      <p:grpSp>
        <p:nvGrpSpPr>
          <p:cNvPr name="Group 16" id="16"/>
          <p:cNvGrpSpPr/>
          <p:nvPr/>
        </p:nvGrpSpPr>
        <p:grpSpPr>
          <a:xfrm rot="0">
            <a:off x="15567748" y="-1229199"/>
            <a:ext cx="5440505" cy="544050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name="TextBox 18" id="18"/>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7434084" y="3953352"/>
            <a:ext cx="2977989" cy="2977989"/>
            <a:chOff x="0" y="0"/>
            <a:chExt cx="3970652" cy="3970652"/>
          </a:xfrm>
        </p:grpSpPr>
        <p:grpSp>
          <p:nvGrpSpPr>
            <p:cNvPr name="Group 20" id="20"/>
            <p:cNvGrpSpPr/>
            <p:nvPr/>
          </p:nvGrpSpPr>
          <p:grpSpPr>
            <a:xfrm rot="0">
              <a:off x="0" y="0"/>
              <a:ext cx="3970652" cy="397065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5594"/>
              </a:solidFill>
            </p:spPr>
          </p:sp>
          <p:sp>
            <p:nvSpPr>
              <p:cNvPr name="TextBox 22" id="2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3" id="23"/>
            <p:cNvSpPr/>
            <p:nvPr/>
          </p:nvSpPr>
          <p:spPr>
            <a:xfrm flipH="false" flipV="false" rot="0">
              <a:off x="830706" y="490119"/>
              <a:ext cx="2601661" cy="2990415"/>
            </a:xfrm>
            <a:custGeom>
              <a:avLst/>
              <a:gdLst/>
              <a:ahLst/>
              <a:cxnLst/>
              <a:rect r="r" b="b" t="t" l="l"/>
              <a:pathLst>
                <a:path h="2990415" w="2601661">
                  <a:moveTo>
                    <a:pt x="0" y="0"/>
                  </a:moveTo>
                  <a:lnTo>
                    <a:pt x="2601661" y="0"/>
                  </a:lnTo>
                  <a:lnTo>
                    <a:pt x="2601661" y="2990414"/>
                  </a:lnTo>
                  <a:lnTo>
                    <a:pt x="0" y="2990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4" id="24"/>
          <p:cNvGrpSpPr/>
          <p:nvPr/>
        </p:nvGrpSpPr>
        <p:grpSpPr>
          <a:xfrm rot="0">
            <a:off x="15768687" y="7566748"/>
            <a:ext cx="5440505" cy="544050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solidFill>
          </p:spPr>
        </p:sp>
        <p:sp>
          <p:nvSpPr>
            <p:cNvPr name="TextBox 26" id="26"/>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sp>
        <p:nvSpPr>
          <p:cNvPr name="TextBox 27" id="27"/>
          <p:cNvSpPr txBox="true"/>
          <p:nvPr/>
        </p:nvSpPr>
        <p:spPr>
          <a:xfrm rot="0">
            <a:off x="7434084" y="7463195"/>
            <a:ext cx="3361415" cy="1438329"/>
          </a:xfrm>
          <a:prstGeom prst="rect">
            <a:avLst/>
          </a:prstGeom>
        </p:spPr>
        <p:txBody>
          <a:bodyPr anchor="t" rtlCol="false" tIns="0" lIns="0" bIns="0" rIns="0">
            <a:spAutoFit/>
          </a:bodyPr>
          <a:lstStyle/>
          <a:p>
            <a:pPr algn="l" marL="559260" indent="-279630" lvl="1">
              <a:lnSpc>
                <a:spcPts val="3885"/>
              </a:lnSpc>
              <a:buFont typeface="Arial"/>
              <a:buChar char="•"/>
            </a:pPr>
            <a:r>
              <a:rPr lang="en-US" sz="2590">
                <a:solidFill>
                  <a:srgbClr val="000000"/>
                </a:solidFill>
                <a:latin typeface="Montserrat"/>
                <a:ea typeface="Montserrat"/>
                <a:cs typeface="Montserrat"/>
                <a:sym typeface="Montserrat"/>
              </a:rPr>
              <a:t>Frontend</a:t>
            </a:r>
          </a:p>
          <a:p>
            <a:pPr algn="l" marL="559260" indent="-279630" lvl="1">
              <a:lnSpc>
                <a:spcPts val="3885"/>
              </a:lnSpc>
              <a:buFont typeface="Arial"/>
              <a:buChar char="•"/>
            </a:pPr>
            <a:r>
              <a:rPr lang="en-US" sz="2590">
                <a:solidFill>
                  <a:srgbClr val="000000"/>
                </a:solidFill>
                <a:latin typeface="Montserrat"/>
                <a:ea typeface="Montserrat"/>
                <a:cs typeface="Montserrat"/>
                <a:sym typeface="Montserrat"/>
              </a:rPr>
              <a:t>I</a:t>
            </a:r>
            <a:r>
              <a:rPr lang="en-US" sz="2590">
                <a:solidFill>
                  <a:srgbClr val="000000"/>
                </a:solidFill>
                <a:latin typeface="Montserrat"/>
                <a:ea typeface="Montserrat"/>
                <a:cs typeface="Montserrat"/>
                <a:sym typeface="Montserrat"/>
              </a:rPr>
              <a:t>ntegración</a:t>
            </a:r>
          </a:p>
          <a:p>
            <a:pPr algn="l" marL="559260" indent="-279630" lvl="1">
              <a:lnSpc>
                <a:spcPts val="3885"/>
              </a:lnSpc>
              <a:buFont typeface="Arial"/>
              <a:buChar char="•"/>
            </a:pPr>
            <a:r>
              <a:rPr lang="en-US" sz="2590">
                <a:solidFill>
                  <a:srgbClr val="000000"/>
                </a:solidFill>
                <a:latin typeface="Montserrat"/>
                <a:ea typeface="Montserrat"/>
                <a:cs typeface="Montserrat"/>
                <a:sym typeface="Montserrat"/>
              </a:rPr>
              <a:t>Documentación</a:t>
            </a:r>
          </a:p>
        </p:txBody>
      </p:sp>
      <p:sp>
        <p:nvSpPr>
          <p:cNvPr name="TextBox 28" id="28"/>
          <p:cNvSpPr txBox="true"/>
          <p:nvPr/>
        </p:nvSpPr>
        <p:spPr>
          <a:xfrm rot="0">
            <a:off x="8260510" y="6919691"/>
            <a:ext cx="1325138" cy="533161"/>
          </a:xfrm>
          <a:prstGeom prst="rect">
            <a:avLst/>
          </a:prstGeom>
        </p:spPr>
        <p:txBody>
          <a:bodyPr anchor="t" rtlCol="false" tIns="0" lIns="0" bIns="0" rIns="0">
            <a:spAutoFit/>
          </a:bodyPr>
          <a:lstStyle/>
          <a:p>
            <a:pPr algn="l">
              <a:lnSpc>
                <a:spcPts val="4436"/>
              </a:lnSpc>
            </a:pPr>
            <a:r>
              <a:rPr lang="en-US" sz="2957" b="true">
                <a:solidFill>
                  <a:srgbClr val="000000"/>
                </a:solidFill>
                <a:latin typeface="Roca One Bold"/>
                <a:ea typeface="Roca One Bold"/>
                <a:cs typeface="Roca One Bold"/>
                <a:sym typeface="Roca One Bold"/>
              </a:rPr>
              <a:t>Fabián</a:t>
            </a:r>
          </a:p>
        </p:txBody>
      </p:sp>
      <p:sp>
        <p:nvSpPr>
          <p:cNvPr name="TextBox 29" id="29"/>
          <p:cNvSpPr txBox="true"/>
          <p:nvPr/>
        </p:nvSpPr>
        <p:spPr>
          <a:xfrm rot="0">
            <a:off x="4398441" y="6919691"/>
            <a:ext cx="1115981" cy="533161"/>
          </a:xfrm>
          <a:prstGeom prst="rect">
            <a:avLst/>
          </a:prstGeom>
        </p:spPr>
        <p:txBody>
          <a:bodyPr anchor="t" rtlCol="false" tIns="0" lIns="0" bIns="0" rIns="0">
            <a:spAutoFit/>
          </a:bodyPr>
          <a:lstStyle/>
          <a:p>
            <a:pPr algn="l">
              <a:lnSpc>
                <a:spcPts val="4436"/>
              </a:lnSpc>
            </a:pPr>
            <a:r>
              <a:rPr lang="en-US" sz="2957" b="true">
                <a:solidFill>
                  <a:srgbClr val="000000"/>
                </a:solidFill>
                <a:latin typeface="Roca One Bold"/>
                <a:ea typeface="Roca One Bold"/>
                <a:cs typeface="Roca One Bold"/>
                <a:sym typeface="Roca One Bold"/>
              </a:rPr>
              <a:t>Diego</a:t>
            </a:r>
          </a:p>
        </p:txBody>
      </p:sp>
      <p:sp>
        <p:nvSpPr>
          <p:cNvPr name="TextBox 30" id="30"/>
          <p:cNvSpPr txBox="true"/>
          <p:nvPr/>
        </p:nvSpPr>
        <p:spPr>
          <a:xfrm rot="0">
            <a:off x="17259300" y="9288846"/>
            <a:ext cx="1028700" cy="974966"/>
          </a:xfrm>
          <a:prstGeom prst="rect">
            <a:avLst/>
          </a:prstGeom>
        </p:spPr>
        <p:txBody>
          <a:bodyPr anchor="t" rtlCol="false" tIns="0" lIns="0" bIns="0" rIns="0">
            <a:spAutoFit/>
          </a:bodyPr>
          <a:lstStyle/>
          <a:p>
            <a:pPr algn="ctr">
              <a:lnSpc>
                <a:spcPts val="6943"/>
              </a:lnSpc>
            </a:pPr>
            <a:r>
              <a:rPr lang="en-US" sz="5786">
                <a:solidFill>
                  <a:srgbClr val="F2F2F2"/>
                </a:solidFill>
                <a:latin typeface="Codec Pro"/>
                <a:ea typeface="Codec Pro"/>
                <a:cs typeface="Codec Pro"/>
                <a:sym typeface="Codec Pro"/>
              </a:rPr>
              <a:t>07</a:t>
            </a:r>
          </a:p>
        </p:txBody>
      </p:sp>
      <p:grpSp>
        <p:nvGrpSpPr>
          <p:cNvPr name="Group 31" id="31"/>
          <p:cNvGrpSpPr/>
          <p:nvPr/>
        </p:nvGrpSpPr>
        <p:grpSpPr>
          <a:xfrm rot="0">
            <a:off x="11459148" y="3938734"/>
            <a:ext cx="2977989" cy="2977989"/>
            <a:chOff x="0" y="0"/>
            <a:chExt cx="3970652" cy="3970652"/>
          </a:xfrm>
        </p:grpSpPr>
        <p:grpSp>
          <p:nvGrpSpPr>
            <p:cNvPr name="Group 32" id="32"/>
            <p:cNvGrpSpPr/>
            <p:nvPr/>
          </p:nvGrpSpPr>
          <p:grpSpPr>
            <a:xfrm rot="0">
              <a:off x="0" y="0"/>
              <a:ext cx="3970652" cy="397065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5594"/>
              </a:solidFill>
            </p:spPr>
          </p:sp>
          <p:sp>
            <p:nvSpPr>
              <p:cNvPr name="TextBox 34" id="3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35" id="35"/>
            <p:cNvSpPr/>
            <p:nvPr/>
          </p:nvSpPr>
          <p:spPr>
            <a:xfrm flipH="false" flipV="false" rot="0">
              <a:off x="830706" y="490119"/>
              <a:ext cx="2601661" cy="2990415"/>
            </a:xfrm>
            <a:custGeom>
              <a:avLst/>
              <a:gdLst/>
              <a:ahLst/>
              <a:cxnLst/>
              <a:rect r="r" b="b" t="t" l="l"/>
              <a:pathLst>
                <a:path h="2990415" w="2601661">
                  <a:moveTo>
                    <a:pt x="0" y="0"/>
                  </a:moveTo>
                  <a:lnTo>
                    <a:pt x="2601661" y="0"/>
                  </a:lnTo>
                  <a:lnTo>
                    <a:pt x="2601661" y="2990414"/>
                  </a:lnTo>
                  <a:lnTo>
                    <a:pt x="0" y="2990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36" id="36"/>
          <p:cNvSpPr txBox="true"/>
          <p:nvPr/>
        </p:nvSpPr>
        <p:spPr>
          <a:xfrm rot="0">
            <a:off x="11459148" y="7448577"/>
            <a:ext cx="3361415" cy="1438329"/>
          </a:xfrm>
          <a:prstGeom prst="rect">
            <a:avLst/>
          </a:prstGeom>
        </p:spPr>
        <p:txBody>
          <a:bodyPr anchor="t" rtlCol="false" tIns="0" lIns="0" bIns="0" rIns="0">
            <a:spAutoFit/>
          </a:bodyPr>
          <a:lstStyle/>
          <a:p>
            <a:pPr algn="l" marL="559260" indent="-279630" lvl="1">
              <a:lnSpc>
                <a:spcPts val="3885"/>
              </a:lnSpc>
              <a:buFont typeface="Arial"/>
              <a:buChar char="•"/>
            </a:pPr>
            <a:r>
              <a:rPr lang="en-US" sz="2590">
                <a:solidFill>
                  <a:srgbClr val="000000"/>
                </a:solidFill>
                <a:latin typeface="Montserrat"/>
                <a:ea typeface="Montserrat"/>
                <a:cs typeface="Montserrat"/>
                <a:sym typeface="Montserrat"/>
              </a:rPr>
              <a:t>Documentación</a:t>
            </a:r>
          </a:p>
          <a:p>
            <a:pPr algn="l" marL="559260" indent="-279630" lvl="1">
              <a:lnSpc>
                <a:spcPts val="3885"/>
              </a:lnSpc>
              <a:buFont typeface="Arial"/>
              <a:buChar char="•"/>
            </a:pPr>
            <a:r>
              <a:rPr lang="en-US" sz="2590">
                <a:solidFill>
                  <a:srgbClr val="000000"/>
                </a:solidFill>
                <a:latin typeface="Montserrat"/>
                <a:ea typeface="Montserrat"/>
                <a:cs typeface="Montserrat"/>
                <a:sym typeface="Montserrat"/>
              </a:rPr>
              <a:t>Full-Stack</a:t>
            </a:r>
          </a:p>
          <a:p>
            <a:pPr algn="l" marL="559260" indent="-279630" lvl="1">
              <a:lnSpc>
                <a:spcPts val="3885"/>
              </a:lnSpc>
              <a:buFont typeface="Arial"/>
              <a:buChar char="•"/>
            </a:pPr>
            <a:r>
              <a:rPr lang="en-US" sz="2590">
                <a:solidFill>
                  <a:srgbClr val="000000"/>
                </a:solidFill>
                <a:latin typeface="Montserrat"/>
                <a:ea typeface="Montserrat"/>
                <a:cs typeface="Montserrat"/>
                <a:sym typeface="Montserrat"/>
              </a:rPr>
              <a:t>Pruebas</a:t>
            </a:r>
          </a:p>
        </p:txBody>
      </p:sp>
      <p:sp>
        <p:nvSpPr>
          <p:cNvPr name="TextBox 37" id="37"/>
          <p:cNvSpPr txBox="true"/>
          <p:nvPr/>
        </p:nvSpPr>
        <p:spPr>
          <a:xfrm rot="0">
            <a:off x="12285573" y="6905073"/>
            <a:ext cx="1325138" cy="533161"/>
          </a:xfrm>
          <a:prstGeom prst="rect">
            <a:avLst/>
          </a:prstGeom>
        </p:spPr>
        <p:txBody>
          <a:bodyPr anchor="t" rtlCol="false" tIns="0" lIns="0" bIns="0" rIns="0">
            <a:spAutoFit/>
          </a:bodyPr>
          <a:lstStyle/>
          <a:p>
            <a:pPr algn="l">
              <a:lnSpc>
                <a:spcPts val="4436"/>
              </a:lnSpc>
            </a:pPr>
            <a:r>
              <a:rPr lang="en-US" sz="2957" b="true">
                <a:solidFill>
                  <a:srgbClr val="000000"/>
                </a:solidFill>
                <a:latin typeface="Roca One Bold"/>
                <a:ea typeface="Roca One Bold"/>
                <a:cs typeface="Roca One Bold"/>
                <a:sym typeface="Roca One Bold"/>
              </a:rPr>
              <a:t>Martín</a:t>
            </a:r>
          </a:p>
        </p:txBody>
      </p:sp>
      <p:grpSp>
        <p:nvGrpSpPr>
          <p:cNvPr name="Group 38" id="38"/>
          <p:cNvGrpSpPr/>
          <p:nvPr/>
        </p:nvGrpSpPr>
        <p:grpSpPr>
          <a:xfrm rot="0">
            <a:off x="3467437" y="3938734"/>
            <a:ext cx="2977989" cy="2977989"/>
            <a:chOff x="0" y="0"/>
            <a:chExt cx="3970652" cy="3970652"/>
          </a:xfrm>
        </p:grpSpPr>
        <p:grpSp>
          <p:nvGrpSpPr>
            <p:cNvPr name="Group 39" id="39"/>
            <p:cNvGrpSpPr/>
            <p:nvPr/>
          </p:nvGrpSpPr>
          <p:grpSpPr>
            <a:xfrm rot="0">
              <a:off x="0" y="0"/>
              <a:ext cx="3970652" cy="3970652"/>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5594"/>
              </a:solidFill>
            </p:spPr>
          </p:sp>
          <p:sp>
            <p:nvSpPr>
              <p:cNvPr name="TextBox 41" id="4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42" id="42"/>
            <p:cNvSpPr/>
            <p:nvPr/>
          </p:nvSpPr>
          <p:spPr>
            <a:xfrm flipH="false" flipV="false" rot="0">
              <a:off x="830706" y="490119"/>
              <a:ext cx="2601661" cy="2990415"/>
            </a:xfrm>
            <a:custGeom>
              <a:avLst/>
              <a:gdLst/>
              <a:ahLst/>
              <a:cxnLst/>
              <a:rect r="r" b="b" t="t" l="l"/>
              <a:pathLst>
                <a:path h="2990415" w="2601661">
                  <a:moveTo>
                    <a:pt x="0" y="0"/>
                  </a:moveTo>
                  <a:lnTo>
                    <a:pt x="2601661" y="0"/>
                  </a:lnTo>
                  <a:lnTo>
                    <a:pt x="2601661" y="2990414"/>
                  </a:lnTo>
                  <a:lnTo>
                    <a:pt x="0" y="2990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DAGxyFUSGgg</dc:identifier>
  <dcterms:modified xsi:type="dcterms:W3CDTF">2011-08-01T06:04:30Z</dcterms:modified>
  <cp:revision>1</cp:revision>
  <dc:title>Proyecto de Título - PetStorePOS</dc:title>
</cp:coreProperties>
</file>